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 id="268" r:id="rId14"/>
    <p:sldId id="269" r:id="rId15"/>
  </p:sldIdLst>
  <p:sldSz cx="9144000" cy="6858000" type="screen4x3"/>
  <p:notesSz cx="7099300" cy="10234613"/>
  <p:defaultTextStyle>
    <a:defPPr>
      <a:defRPr lang="en-GB"/>
    </a:defPPr>
    <a:lvl1pPr algn="l" rtl="0" fontAlgn="base">
      <a:spcBef>
        <a:spcPct val="20000"/>
      </a:spcBef>
      <a:spcAft>
        <a:spcPct val="0"/>
      </a:spcAft>
      <a:buClr>
        <a:schemeClr val="tx2"/>
      </a:buClr>
      <a:buChar char="•"/>
      <a:defRPr sz="20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chemeClr val="tx2"/>
      </a:buClr>
      <a:buChar char="•"/>
      <a:defRPr sz="20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chemeClr val="tx2"/>
      </a:buClr>
      <a:buChar char="•"/>
      <a:defRPr sz="20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chemeClr val="tx2"/>
      </a:buClr>
      <a:buChar char="•"/>
      <a:defRPr sz="20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chemeClr val="tx2"/>
      </a:buClr>
      <a:buChar char="•"/>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04" autoAdjust="0"/>
  </p:normalViewPr>
  <p:slideViewPr>
    <p:cSldViewPr>
      <p:cViewPr varScale="1">
        <p:scale>
          <a:sx n="129" d="100"/>
          <a:sy n="129" d="100"/>
        </p:scale>
        <p:origin x="30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07E8AB2-5972-4996-014E-81CB7693240F}"/>
              </a:ext>
            </a:extLst>
          </p:cNvPr>
          <p:cNvSpPr>
            <a:spLocks noGrp="1" noChangeArrowheads="1"/>
          </p:cNvSpPr>
          <p:nvPr>
            <p:ph type="hdr" sz="quarter"/>
          </p:nvPr>
        </p:nvSpPr>
        <p:spPr bwMode="auto">
          <a:xfrm>
            <a:off x="0" y="0"/>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8" tIns="48189" rIns="96378" bIns="48189" numCol="1" anchor="t" anchorCtr="0" compatLnSpc="1">
            <a:prstTxWarp prst="textNoShape">
              <a:avLst/>
            </a:prstTxWarp>
          </a:bodyPr>
          <a:lstStyle>
            <a:lvl1pPr defTabSz="963613">
              <a:spcBef>
                <a:spcPct val="0"/>
              </a:spcBef>
              <a:buClrTx/>
              <a:buFontTx/>
              <a:buNone/>
              <a:defRPr sz="1300"/>
            </a:lvl1pPr>
          </a:lstStyle>
          <a:p>
            <a:endParaRPr lang="en-GB" altLang="en-US"/>
          </a:p>
        </p:txBody>
      </p:sp>
      <p:sp>
        <p:nvSpPr>
          <p:cNvPr id="18435" name="Rectangle 3">
            <a:extLst>
              <a:ext uri="{FF2B5EF4-FFF2-40B4-BE49-F238E27FC236}">
                <a16:creationId xmlns:a16="http://schemas.microsoft.com/office/drawing/2014/main" id="{6F47C9B4-6FA9-D2C4-DDE4-EB71E0FBECC0}"/>
              </a:ext>
            </a:extLst>
          </p:cNvPr>
          <p:cNvSpPr>
            <a:spLocks noGrp="1" noChangeArrowheads="1"/>
          </p:cNvSpPr>
          <p:nvPr>
            <p:ph type="dt" sz="quarter" idx="1"/>
          </p:nvPr>
        </p:nvSpPr>
        <p:spPr bwMode="auto">
          <a:xfrm>
            <a:off x="4022725" y="0"/>
            <a:ext cx="30749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8" tIns="48189" rIns="96378" bIns="48189" numCol="1" anchor="t" anchorCtr="0" compatLnSpc="1">
            <a:prstTxWarp prst="textNoShape">
              <a:avLst/>
            </a:prstTxWarp>
          </a:bodyPr>
          <a:lstStyle>
            <a:lvl1pPr algn="r" defTabSz="963613">
              <a:spcBef>
                <a:spcPct val="0"/>
              </a:spcBef>
              <a:buClrTx/>
              <a:buFontTx/>
              <a:buNone/>
              <a:defRPr sz="1300"/>
            </a:lvl1pPr>
          </a:lstStyle>
          <a:p>
            <a:endParaRPr lang="en-GB" altLang="en-US"/>
          </a:p>
        </p:txBody>
      </p:sp>
      <p:sp>
        <p:nvSpPr>
          <p:cNvPr id="18436" name="Rectangle 4">
            <a:extLst>
              <a:ext uri="{FF2B5EF4-FFF2-40B4-BE49-F238E27FC236}">
                <a16:creationId xmlns:a16="http://schemas.microsoft.com/office/drawing/2014/main" id="{22509254-DF73-479C-526B-9CC0667AB911}"/>
              </a:ext>
            </a:extLst>
          </p:cNvPr>
          <p:cNvSpPr>
            <a:spLocks noGrp="1" noChangeArrowheads="1"/>
          </p:cNvSpPr>
          <p:nvPr>
            <p:ph type="ftr" sz="quarter" idx="2"/>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8" tIns="48189" rIns="96378" bIns="48189" numCol="1" anchor="b" anchorCtr="0" compatLnSpc="1">
            <a:prstTxWarp prst="textNoShape">
              <a:avLst/>
            </a:prstTxWarp>
          </a:bodyPr>
          <a:lstStyle>
            <a:lvl1pPr defTabSz="963613">
              <a:spcBef>
                <a:spcPct val="0"/>
              </a:spcBef>
              <a:buClrTx/>
              <a:buFontTx/>
              <a:buNone/>
              <a:defRPr sz="1300"/>
            </a:lvl1pPr>
          </a:lstStyle>
          <a:p>
            <a:endParaRPr lang="en-GB" altLang="en-US"/>
          </a:p>
        </p:txBody>
      </p:sp>
      <p:sp>
        <p:nvSpPr>
          <p:cNvPr id="18437" name="Rectangle 5">
            <a:extLst>
              <a:ext uri="{FF2B5EF4-FFF2-40B4-BE49-F238E27FC236}">
                <a16:creationId xmlns:a16="http://schemas.microsoft.com/office/drawing/2014/main" id="{00ADB84F-30A9-2ABA-3668-BBDED27A6AF7}"/>
              </a:ext>
            </a:extLst>
          </p:cNvPr>
          <p:cNvSpPr>
            <a:spLocks noGrp="1" noChangeArrowheads="1"/>
          </p:cNvSpPr>
          <p:nvPr>
            <p:ph type="sldNum" sz="quarter" idx="3"/>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8" tIns="48189" rIns="96378" bIns="48189" numCol="1" anchor="b" anchorCtr="0" compatLnSpc="1">
            <a:prstTxWarp prst="textNoShape">
              <a:avLst/>
            </a:prstTxWarp>
          </a:bodyPr>
          <a:lstStyle>
            <a:lvl1pPr algn="r" defTabSz="963613">
              <a:spcBef>
                <a:spcPct val="0"/>
              </a:spcBef>
              <a:buClrTx/>
              <a:buFontTx/>
              <a:buNone/>
              <a:defRPr sz="1300"/>
            </a:lvl1pPr>
          </a:lstStyle>
          <a:p>
            <a:fld id="{A50CDB65-76A5-4685-9DBA-76D0672F833C}"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4CB586A-B991-1A4F-0381-A4EBF751B686}"/>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GB" altLang="en-US"/>
          </a:p>
        </p:txBody>
      </p:sp>
      <p:sp>
        <p:nvSpPr>
          <p:cNvPr id="26627" name="Rectangle 3">
            <a:extLst>
              <a:ext uri="{FF2B5EF4-FFF2-40B4-BE49-F238E27FC236}">
                <a16:creationId xmlns:a16="http://schemas.microsoft.com/office/drawing/2014/main" id="{F4B9612F-7132-5927-9454-DB65F0A4C867}"/>
              </a:ext>
            </a:extLst>
          </p:cNvPr>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GB" altLang="en-US"/>
          </a:p>
        </p:txBody>
      </p:sp>
      <p:sp>
        <p:nvSpPr>
          <p:cNvPr id="26628" name="Rectangle 4">
            <a:extLst>
              <a:ext uri="{FF2B5EF4-FFF2-40B4-BE49-F238E27FC236}">
                <a16:creationId xmlns:a16="http://schemas.microsoft.com/office/drawing/2014/main" id="{D3A60833-44C9-489E-6051-9B7578019ED4}"/>
              </a:ext>
            </a:extLst>
          </p:cNvPr>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a:extLst>
              <a:ext uri="{FF2B5EF4-FFF2-40B4-BE49-F238E27FC236}">
                <a16:creationId xmlns:a16="http://schemas.microsoft.com/office/drawing/2014/main" id="{13AA9954-E6C8-1878-65B6-9FABA23394EB}"/>
              </a:ext>
            </a:extLst>
          </p:cNvPr>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6630" name="Rectangle 6">
            <a:extLst>
              <a:ext uri="{FF2B5EF4-FFF2-40B4-BE49-F238E27FC236}">
                <a16:creationId xmlns:a16="http://schemas.microsoft.com/office/drawing/2014/main" id="{D79FA6FA-BB51-77AB-0AAC-D42A66F465D7}"/>
              </a:ext>
            </a:extLst>
          </p:cNvPr>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endParaRPr lang="en-GB" altLang="en-US"/>
          </a:p>
        </p:txBody>
      </p:sp>
      <p:sp>
        <p:nvSpPr>
          <p:cNvPr id="26631" name="Rectangle 7">
            <a:extLst>
              <a:ext uri="{FF2B5EF4-FFF2-40B4-BE49-F238E27FC236}">
                <a16:creationId xmlns:a16="http://schemas.microsoft.com/office/drawing/2014/main" id="{41794E2C-24BE-C818-DA9D-D21A129935B4}"/>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8BD7512C-6513-47C5-BE6E-172D0C98027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FA5794-EC2A-8418-2BA1-7B0949658135}"/>
              </a:ext>
            </a:extLst>
          </p:cNvPr>
          <p:cNvSpPr>
            <a:spLocks noGrp="1" noChangeArrowheads="1"/>
          </p:cNvSpPr>
          <p:nvPr>
            <p:ph type="sldNum" sz="quarter" idx="5"/>
          </p:nvPr>
        </p:nvSpPr>
        <p:spPr>
          <a:ln/>
        </p:spPr>
        <p:txBody>
          <a:bodyPr/>
          <a:lstStyle/>
          <a:p>
            <a:fld id="{CF84B25A-78A4-453E-8375-2C4EAF5DEFF7}" type="slidenum">
              <a:rPr lang="en-GB" altLang="en-US"/>
              <a:pPr/>
              <a:t>1</a:t>
            </a:fld>
            <a:endParaRPr lang="en-GB" altLang="en-US"/>
          </a:p>
        </p:txBody>
      </p:sp>
      <p:sp>
        <p:nvSpPr>
          <p:cNvPr id="27650" name="Rectangle 2">
            <a:extLst>
              <a:ext uri="{FF2B5EF4-FFF2-40B4-BE49-F238E27FC236}">
                <a16:creationId xmlns:a16="http://schemas.microsoft.com/office/drawing/2014/main" id="{C90B61A3-2851-4CC3-19DF-26B0993FC4FD}"/>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C1296128-2BEA-769E-C8BE-C4CFA2A4CF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C41D57-4757-D23E-8421-B5C36C5C18F2}"/>
              </a:ext>
            </a:extLst>
          </p:cNvPr>
          <p:cNvSpPr>
            <a:spLocks noGrp="1" noChangeArrowheads="1"/>
          </p:cNvSpPr>
          <p:nvPr>
            <p:ph type="sldNum" sz="quarter" idx="5"/>
          </p:nvPr>
        </p:nvSpPr>
        <p:spPr>
          <a:ln/>
        </p:spPr>
        <p:txBody>
          <a:bodyPr/>
          <a:lstStyle/>
          <a:p>
            <a:fld id="{B82B2988-06F5-46D7-8383-0F41A77ACEDC}" type="slidenum">
              <a:rPr lang="en-GB" altLang="en-US"/>
              <a:pPr/>
              <a:t>10</a:t>
            </a:fld>
            <a:endParaRPr lang="en-GB" altLang="en-US"/>
          </a:p>
        </p:txBody>
      </p:sp>
      <p:sp>
        <p:nvSpPr>
          <p:cNvPr id="36866" name="Rectangle 2">
            <a:extLst>
              <a:ext uri="{FF2B5EF4-FFF2-40B4-BE49-F238E27FC236}">
                <a16:creationId xmlns:a16="http://schemas.microsoft.com/office/drawing/2014/main" id="{3E38D645-EC48-57F6-F0A1-81AED376177E}"/>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8DE02A1F-BEE2-F557-FFC8-E3D71FFC22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77F137-9139-50C5-7B8E-E7015FA37303}"/>
              </a:ext>
            </a:extLst>
          </p:cNvPr>
          <p:cNvSpPr>
            <a:spLocks noGrp="1" noChangeArrowheads="1"/>
          </p:cNvSpPr>
          <p:nvPr>
            <p:ph type="sldNum" sz="quarter" idx="5"/>
          </p:nvPr>
        </p:nvSpPr>
        <p:spPr>
          <a:ln/>
        </p:spPr>
        <p:txBody>
          <a:bodyPr/>
          <a:lstStyle/>
          <a:p>
            <a:fld id="{EB2703D1-9663-4257-A9B6-CE540B1B37D4}" type="slidenum">
              <a:rPr lang="en-GB" altLang="en-US"/>
              <a:pPr/>
              <a:t>11</a:t>
            </a:fld>
            <a:endParaRPr lang="en-GB" altLang="en-US"/>
          </a:p>
        </p:txBody>
      </p:sp>
      <p:sp>
        <p:nvSpPr>
          <p:cNvPr id="37890" name="Rectangle 2">
            <a:extLst>
              <a:ext uri="{FF2B5EF4-FFF2-40B4-BE49-F238E27FC236}">
                <a16:creationId xmlns:a16="http://schemas.microsoft.com/office/drawing/2014/main" id="{A5BFC490-5CB2-6195-08AE-12C8C4CEAC95}"/>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00B1000E-D51C-88CD-781A-129661D03E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1859CA-7731-DCA6-8B86-9615DE110C4F}"/>
              </a:ext>
            </a:extLst>
          </p:cNvPr>
          <p:cNvSpPr>
            <a:spLocks noGrp="1" noChangeArrowheads="1"/>
          </p:cNvSpPr>
          <p:nvPr>
            <p:ph type="sldNum" sz="quarter" idx="5"/>
          </p:nvPr>
        </p:nvSpPr>
        <p:spPr>
          <a:ln/>
        </p:spPr>
        <p:txBody>
          <a:bodyPr/>
          <a:lstStyle/>
          <a:p>
            <a:fld id="{4E2CF5BA-7A94-4F95-9AA0-B6027582A1D2}" type="slidenum">
              <a:rPr lang="en-GB" altLang="en-US"/>
              <a:pPr/>
              <a:t>12</a:t>
            </a:fld>
            <a:endParaRPr lang="en-GB" altLang="en-US"/>
          </a:p>
        </p:txBody>
      </p:sp>
      <p:sp>
        <p:nvSpPr>
          <p:cNvPr id="38914" name="Rectangle 2">
            <a:extLst>
              <a:ext uri="{FF2B5EF4-FFF2-40B4-BE49-F238E27FC236}">
                <a16:creationId xmlns:a16="http://schemas.microsoft.com/office/drawing/2014/main" id="{EB23B94D-D152-FA9D-7FC9-3156F22E7231}"/>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AF278919-4B7E-37A2-29B0-1F1B1DDBFDA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E74EA6-8CA0-E8C2-3727-FEC599809BE0}"/>
              </a:ext>
            </a:extLst>
          </p:cNvPr>
          <p:cNvSpPr>
            <a:spLocks noGrp="1" noChangeArrowheads="1"/>
          </p:cNvSpPr>
          <p:nvPr>
            <p:ph type="sldNum" sz="quarter" idx="5"/>
          </p:nvPr>
        </p:nvSpPr>
        <p:spPr>
          <a:ln/>
        </p:spPr>
        <p:txBody>
          <a:bodyPr/>
          <a:lstStyle/>
          <a:p>
            <a:fld id="{C07BD264-D36F-49B3-A2BF-0AD189CA0112}" type="slidenum">
              <a:rPr lang="en-GB" altLang="en-US"/>
              <a:pPr/>
              <a:t>13</a:t>
            </a:fld>
            <a:endParaRPr lang="en-GB" altLang="en-US"/>
          </a:p>
        </p:txBody>
      </p:sp>
      <p:sp>
        <p:nvSpPr>
          <p:cNvPr id="39938" name="Rectangle 2">
            <a:extLst>
              <a:ext uri="{FF2B5EF4-FFF2-40B4-BE49-F238E27FC236}">
                <a16:creationId xmlns:a16="http://schemas.microsoft.com/office/drawing/2014/main" id="{C236D1FB-C24C-2B79-B03B-21A12676C113}"/>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2F61C6C0-7DC1-B627-E230-EE92596E83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075178-A33F-FA25-2282-587340771492}"/>
              </a:ext>
            </a:extLst>
          </p:cNvPr>
          <p:cNvSpPr>
            <a:spLocks noGrp="1" noChangeArrowheads="1"/>
          </p:cNvSpPr>
          <p:nvPr>
            <p:ph type="sldNum" sz="quarter" idx="5"/>
          </p:nvPr>
        </p:nvSpPr>
        <p:spPr>
          <a:ln/>
        </p:spPr>
        <p:txBody>
          <a:bodyPr/>
          <a:lstStyle/>
          <a:p>
            <a:fld id="{0F8064D9-21A0-46B3-8E9F-16086E292724}" type="slidenum">
              <a:rPr lang="en-GB" altLang="en-US"/>
              <a:pPr/>
              <a:t>14</a:t>
            </a:fld>
            <a:endParaRPr lang="en-GB" altLang="en-US"/>
          </a:p>
        </p:txBody>
      </p:sp>
      <p:sp>
        <p:nvSpPr>
          <p:cNvPr id="41986" name="Rectangle 2">
            <a:extLst>
              <a:ext uri="{FF2B5EF4-FFF2-40B4-BE49-F238E27FC236}">
                <a16:creationId xmlns:a16="http://schemas.microsoft.com/office/drawing/2014/main" id="{67BC05B3-27D1-0D65-5311-ADA3317234E9}"/>
              </a:ext>
            </a:extLst>
          </p:cNvPr>
          <p:cNvSpPr>
            <a:spLocks noRot="1" noChangeArrowheads="1" noTextEdit="1"/>
          </p:cNvSpPr>
          <p:nvPr>
            <p:ph type="sldImg"/>
          </p:nvPr>
        </p:nvSpPr>
        <p:spPr>
          <a:xfrm>
            <a:off x="993775" y="768350"/>
            <a:ext cx="5114925" cy="3836988"/>
          </a:xfrm>
          <a:ln/>
        </p:spPr>
      </p:sp>
      <p:sp>
        <p:nvSpPr>
          <p:cNvPr id="41987" name="Rectangle 3">
            <a:extLst>
              <a:ext uri="{FF2B5EF4-FFF2-40B4-BE49-F238E27FC236}">
                <a16:creationId xmlns:a16="http://schemas.microsoft.com/office/drawing/2014/main" id="{D8C439E1-D615-E878-31C5-FA9B6FCC66DE}"/>
              </a:ext>
            </a:extLst>
          </p:cNvPr>
          <p:cNvSpPr>
            <a:spLocks noGrp="1" noChangeArrowheads="1"/>
          </p:cNvSpPr>
          <p:nvPr>
            <p:ph type="body" idx="1"/>
          </p:nvPr>
        </p:nvSpPr>
        <p:spPr>
          <a:xfrm>
            <a:off x="946150" y="4860925"/>
            <a:ext cx="5207000" cy="46053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70E89F-F662-5A96-D528-CEF12CFFF177}"/>
              </a:ext>
            </a:extLst>
          </p:cNvPr>
          <p:cNvSpPr>
            <a:spLocks noGrp="1" noChangeArrowheads="1"/>
          </p:cNvSpPr>
          <p:nvPr>
            <p:ph type="sldNum" sz="quarter" idx="5"/>
          </p:nvPr>
        </p:nvSpPr>
        <p:spPr>
          <a:ln/>
        </p:spPr>
        <p:txBody>
          <a:bodyPr/>
          <a:lstStyle/>
          <a:p>
            <a:fld id="{520535B9-2BD4-46C9-A03B-D56F4C7D57E4}" type="slidenum">
              <a:rPr lang="en-GB" altLang="en-US"/>
              <a:pPr/>
              <a:t>2</a:t>
            </a:fld>
            <a:endParaRPr lang="en-GB" altLang="en-US"/>
          </a:p>
        </p:txBody>
      </p:sp>
      <p:sp>
        <p:nvSpPr>
          <p:cNvPr id="28674" name="Rectangle 2">
            <a:extLst>
              <a:ext uri="{FF2B5EF4-FFF2-40B4-BE49-F238E27FC236}">
                <a16:creationId xmlns:a16="http://schemas.microsoft.com/office/drawing/2014/main" id="{B25C1724-EBBC-AB0C-A008-648EF35F17E0}"/>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AC8D25BE-0A71-5E36-5B46-CA141A29DD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12B32A-2FA2-AB95-0ADC-68962E357B5E}"/>
              </a:ext>
            </a:extLst>
          </p:cNvPr>
          <p:cNvSpPr>
            <a:spLocks noGrp="1" noChangeArrowheads="1"/>
          </p:cNvSpPr>
          <p:nvPr>
            <p:ph type="sldNum" sz="quarter" idx="5"/>
          </p:nvPr>
        </p:nvSpPr>
        <p:spPr>
          <a:ln/>
        </p:spPr>
        <p:txBody>
          <a:bodyPr/>
          <a:lstStyle/>
          <a:p>
            <a:fld id="{7CF73309-DC21-420F-AF97-B29B79AA86CA}" type="slidenum">
              <a:rPr lang="en-GB" altLang="en-US"/>
              <a:pPr/>
              <a:t>3</a:t>
            </a:fld>
            <a:endParaRPr lang="en-GB" altLang="en-US"/>
          </a:p>
        </p:txBody>
      </p:sp>
      <p:sp>
        <p:nvSpPr>
          <p:cNvPr id="29698" name="Rectangle 2">
            <a:extLst>
              <a:ext uri="{FF2B5EF4-FFF2-40B4-BE49-F238E27FC236}">
                <a16:creationId xmlns:a16="http://schemas.microsoft.com/office/drawing/2014/main" id="{9399BAD0-C73A-DB9A-70EC-2F52DF39DCBD}"/>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B1A4C512-C810-89F8-DFB1-7F9FEF00FCC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7C849F-9970-42DE-92F0-B00ACBF30AFD}"/>
              </a:ext>
            </a:extLst>
          </p:cNvPr>
          <p:cNvSpPr>
            <a:spLocks noGrp="1" noChangeArrowheads="1"/>
          </p:cNvSpPr>
          <p:nvPr>
            <p:ph type="sldNum" sz="quarter" idx="5"/>
          </p:nvPr>
        </p:nvSpPr>
        <p:spPr>
          <a:ln/>
        </p:spPr>
        <p:txBody>
          <a:bodyPr/>
          <a:lstStyle/>
          <a:p>
            <a:fld id="{261D26F3-EDBC-42C3-BF8E-6885E899862F}" type="slidenum">
              <a:rPr lang="en-GB" altLang="en-US"/>
              <a:pPr/>
              <a:t>4</a:t>
            </a:fld>
            <a:endParaRPr lang="en-GB" altLang="en-US"/>
          </a:p>
        </p:txBody>
      </p:sp>
      <p:sp>
        <p:nvSpPr>
          <p:cNvPr id="30722" name="Rectangle 2">
            <a:extLst>
              <a:ext uri="{FF2B5EF4-FFF2-40B4-BE49-F238E27FC236}">
                <a16:creationId xmlns:a16="http://schemas.microsoft.com/office/drawing/2014/main" id="{CD4935A3-8CED-4E68-CD11-AA36D9EA8D76}"/>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4F98C231-0849-C1CA-A4FF-2C4A34874A4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09C28C-6BE6-553A-352A-3DD3F2C6A53B}"/>
              </a:ext>
            </a:extLst>
          </p:cNvPr>
          <p:cNvSpPr>
            <a:spLocks noGrp="1" noChangeArrowheads="1"/>
          </p:cNvSpPr>
          <p:nvPr>
            <p:ph type="sldNum" sz="quarter" idx="5"/>
          </p:nvPr>
        </p:nvSpPr>
        <p:spPr>
          <a:ln/>
        </p:spPr>
        <p:txBody>
          <a:bodyPr/>
          <a:lstStyle/>
          <a:p>
            <a:fld id="{65E4C8A8-C8BD-40C9-B489-8BAF2F048E72}" type="slidenum">
              <a:rPr lang="en-GB" altLang="en-US"/>
              <a:pPr/>
              <a:t>5</a:t>
            </a:fld>
            <a:endParaRPr lang="en-GB" altLang="en-US"/>
          </a:p>
        </p:txBody>
      </p:sp>
      <p:sp>
        <p:nvSpPr>
          <p:cNvPr id="31746" name="Rectangle 2">
            <a:extLst>
              <a:ext uri="{FF2B5EF4-FFF2-40B4-BE49-F238E27FC236}">
                <a16:creationId xmlns:a16="http://schemas.microsoft.com/office/drawing/2014/main" id="{CA6AE28E-D26D-D3DA-04E2-96022A7F2357}"/>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1FBD866D-71F0-372B-335C-945EDB23FA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2E1770-BC14-DB08-E102-A9967423B6B7}"/>
              </a:ext>
            </a:extLst>
          </p:cNvPr>
          <p:cNvSpPr>
            <a:spLocks noGrp="1" noChangeArrowheads="1"/>
          </p:cNvSpPr>
          <p:nvPr>
            <p:ph type="sldNum" sz="quarter" idx="5"/>
          </p:nvPr>
        </p:nvSpPr>
        <p:spPr>
          <a:ln/>
        </p:spPr>
        <p:txBody>
          <a:bodyPr/>
          <a:lstStyle/>
          <a:p>
            <a:fld id="{6E68017C-0721-4DBE-B29B-7F9F961D8C08}" type="slidenum">
              <a:rPr lang="en-GB" altLang="en-US"/>
              <a:pPr/>
              <a:t>6</a:t>
            </a:fld>
            <a:endParaRPr lang="en-GB" altLang="en-US"/>
          </a:p>
        </p:txBody>
      </p:sp>
      <p:sp>
        <p:nvSpPr>
          <p:cNvPr id="32770" name="Rectangle 2">
            <a:extLst>
              <a:ext uri="{FF2B5EF4-FFF2-40B4-BE49-F238E27FC236}">
                <a16:creationId xmlns:a16="http://schemas.microsoft.com/office/drawing/2014/main" id="{7E027178-DF31-8DD8-3592-AE730E193A79}"/>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E4704C21-D7EF-4FCD-FB20-3C04E3923A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30568C-6A08-4DA3-F1DE-052FE61D2959}"/>
              </a:ext>
            </a:extLst>
          </p:cNvPr>
          <p:cNvSpPr>
            <a:spLocks noGrp="1" noChangeArrowheads="1"/>
          </p:cNvSpPr>
          <p:nvPr>
            <p:ph type="sldNum" sz="quarter" idx="5"/>
          </p:nvPr>
        </p:nvSpPr>
        <p:spPr>
          <a:ln/>
        </p:spPr>
        <p:txBody>
          <a:bodyPr/>
          <a:lstStyle/>
          <a:p>
            <a:fld id="{C437D18A-2D3B-4F18-986B-51168DC5FA87}" type="slidenum">
              <a:rPr lang="en-GB" altLang="en-US"/>
              <a:pPr/>
              <a:t>7</a:t>
            </a:fld>
            <a:endParaRPr lang="en-GB" altLang="en-US"/>
          </a:p>
        </p:txBody>
      </p:sp>
      <p:sp>
        <p:nvSpPr>
          <p:cNvPr id="33794" name="Rectangle 2">
            <a:extLst>
              <a:ext uri="{FF2B5EF4-FFF2-40B4-BE49-F238E27FC236}">
                <a16:creationId xmlns:a16="http://schemas.microsoft.com/office/drawing/2014/main" id="{F0C8F9B2-B848-49D5-F931-DDB4A365599A}"/>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A7771F41-63A0-ABB6-55AA-88AD72765F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4E2DF0-0487-7677-D6B1-795B715C5EAD}"/>
              </a:ext>
            </a:extLst>
          </p:cNvPr>
          <p:cNvSpPr>
            <a:spLocks noGrp="1" noChangeArrowheads="1"/>
          </p:cNvSpPr>
          <p:nvPr>
            <p:ph type="sldNum" sz="quarter" idx="5"/>
          </p:nvPr>
        </p:nvSpPr>
        <p:spPr>
          <a:ln/>
        </p:spPr>
        <p:txBody>
          <a:bodyPr/>
          <a:lstStyle/>
          <a:p>
            <a:fld id="{F197EB37-D497-4F40-AD13-A53E2AF2632C}" type="slidenum">
              <a:rPr lang="en-GB" altLang="en-US"/>
              <a:pPr/>
              <a:t>8</a:t>
            </a:fld>
            <a:endParaRPr lang="en-GB" altLang="en-US"/>
          </a:p>
        </p:txBody>
      </p:sp>
      <p:sp>
        <p:nvSpPr>
          <p:cNvPr id="34818" name="Rectangle 2">
            <a:extLst>
              <a:ext uri="{FF2B5EF4-FFF2-40B4-BE49-F238E27FC236}">
                <a16:creationId xmlns:a16="http://schemas.microsoft.com/office/drawing/2014/main" id="{817BA4FD-4182-DB3C-CB8B-1EA878AD136A}"/>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16B29946-9790-2CD8-1447-8398F5F537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0E6002-C7F0-BF78-C380-141CE76A7533}"/>
              </a:ext>
            </a:extLst>
          </p:cNvPr>
          <p:cNvSpPr>
            <a:spLocks noGrp="1" noChangeArrowheads="1"/>
          </p:cNvSpPr>
          <p:nvPr>
            <p:ph type="sldNum" sz="quarter" idx="5"/>
          </p:nvPr>
        </p:nvSpPr>
        <p:spPr>
          <a:ln/>
        </p:spPr>
        <p:txBody>
          <a:bodyPr/>
          <a:lstStyle/>
          <a:p>
            <a:fld id="{CDAF3D35-FB6A-4D2C-ADBE-AB5F24FC644A}" type="slidenum">
              <a:rPr lang="en-GB" altLang="en-US"/>
              <a:pPr/>
              <a:t>9</a:t>
            </a:fld>
            <a:endParaRPr lang="en-GB" altLang="en-US"/>
          </a:p>
        </p:txBody>
      </p:sp>
      <p:sp>
        <p:nvSpPr>
          <p:cNvPr id="35842" name="Rectangle 2">
            <a:extLst>
              <a:ext uri="{FF2B5EF4-FFF2-40B4-BE49-F238E27FC236}">
                <a16:creationId xmlns:a16="http://schemas.microsoft.com/office/drawing/2014/main" id="{C3AF137A-4CD4-B0D7-2A0A-CDA7733F6B4C}"/>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DF13946F-D6B7-9926-DFD7-C43C051DB7A4}"/>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031A7708-1634-8EEF-541E-837DC473B9C3}"/>
              </a:ext>
            </a:extLst>
          </p:cNvPr>
          <p:cNvGrpSpPr>
            <a:grpSpLocks/>
          </p:cNvGrpSpPr>
          <p:nvPr/>
        </p:nvGrpSpPr>
        <p:grpSpPr bwMode="auto">
          <a:xfrm>
            <a:off x="-6350" y="20638"/>
            <a:ext cx="9144000" cy="6858000"/>
            <a:chOff x="0" y="0"/>
            <a:chExt cx="5760" cy="4320"/>
          </a:xfrm>
        </p:grpSpPr>
        <p:sp>
          <p:nvSpPr>
            <p:cNvPr id="5123" name="Freeform 3">
              <a:extLst>
                <a:ext uri="{FF2B5EF4-FFF2-40B4-BE49-F238E27FC236}">
                  <a16:creationId xmlns:a16="http://schemas.microsoft.com/office/drawing/2014/main" id="{6EF78B4D-9435-D891-B287-812DAC3CB49A}"/>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4" name="Freeform 4">
              <a:extLst>
                <a:ext uri="{FF2B5EF4-FFF2-40B4-BE49-F238E27FC236}">
                  <a16:creationId xmlns:a16="http://schemas.microsoft.com/office/drawing/2014/main" id="{11D53189-FE8C-C635-D33C-0C9E6444D3C4}"/>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25" name="Freeform 5">
            <a:extLst>
              <a:ext uri="{FF2B5EF4-FFF2-40B4-BE49-F238E27FC236}">
                <a16:creationId xmlns:a16="http://schemas.microsoft.com/office/drawing/2014/main" id="{34A2324D-202C-9235-16E3-2FC703D6EA66}"/>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126" name="Group 6">
            <a:extLst>
              <a:ext uri="{FF2B5EF4-FFF2-40B4-BE49-F238E27FC236}">
                <a16:creationId xmlns:a16="http://schemas.microsoft.com/office/drawing/2014/main" id="{F25B0A9F-B18C-774E-7DB0-6AC09923E54F}"/>
              </a:ext>
            </a:extLst>
          </p:cNvPr>
          <p:cNvGrpSpPr>
            <a:grpSpLocks/>
          </p:cNvGrpSpPr>
          <p:nvPr/>
        </p:nvGrpSpPr>
        <p:grpSpPr bwMode="auto">
          <a:xfrm>
            <a:off x="-1588" y="6034088"/>
            <a:ext cx="7845426" cy="850900"/>
            <a:chOff x="0" y="3792"/>
            <a:chExt cx="4942" cy="536"/>
          </a:xfrm>
        </p:grpSpPr>
        <p:sp>
          <p:nvSpPr>
            <p:cNvPr id="5127" name="Freeform 7">
              <a:extLst>
                <a:ext uri="{FF2B5EF4-FFF2-40B4-BE49-F238E27FC236}">
                  <a16:creationId xmlns:a16="http://schemas.microsoft.com/office/drawing/2014/main" id="{C2556791-455A-202B-742E-02FF9F041C5E}"/>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128" name="Group 8">
              <a:extLst>
                <a:ext uri="{FF2B5EF4-FFF2-40B4-BE49-F238E27FC236}">
                  <a16:creationId xmlns:a16="http://schemas.microsoft.com/office/drawing/2014/main" id="{C40254EE-9042-6128-5CC7-839FEE6A2C4C}"/>
                </a:ext>
              </a:extLst>
            </p:cNvPr>
            <p:cNvGrpSpPr>
              <a:grpSpLocks/>
            </p:cNvGrpSpPr>
            <p:nvPr userDrawn="1"/>
          </p:nvGrpSpPr>
          <p:grpSpPr bwMode="auto">
            <a:xfrm>
              <a:off x="2486" y="3792"/>
              <a:ext cx="2456" cy="536"/>
              <a:chOff x="2486" y="3792"/>
              <a:chExt cx="2456" cy="536"/>
            </a:xfrm>
          </p:grpSpPr>
          <p:sp>
            <p:nvSpPr>
              <p:cNvPr id="5129" name="Freeform 9">
                <a:extLst>
                  <a:ext uri="{FF2B5EF4-FFF2-40B4-BE49-F238E27FC236}">
                    <a16:creationId xmlns:a16="http://schemas.microsoft.com/office/drawing/2014/main" id="{970CAFD5-EAA6-4244-82CB-3A98CC4F18EB}"/>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0" name="Freeform 10">
                <a:extLst>
                  <a:ext uri="{FF2B5EF4-FFF2-40B4-BE49-F238E27FC236}">
                    <a16:creationId xmlns:a16="http://schemas.microsoft.com/office/drawing/2014/main" id="{09998260-06B8-8219-DC6A-6451661985CF}"/>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1" name="Freeform 11">
                <a:extLst>
                  <a:ext uri="{FF2B5EF4-FFF2-40B4-BE49-F238E27FC236}">
                    <a16:creationId xmlns:a16="http://schemas.microsoft.com/office/drawing/2014/main" id="{1C831E5F-4392-F64D-3A3B-D3D68430598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2" name="Freeform 12">
                <a:extLst>
                  <a:ext uri="{FF2B5EF4-FFF2-40B4-BE49-F238E27FC236}">
                    <a16:creationId xmlns:a16="http://schemas.microsoft.com/office/drawing/2014/main" id="{5E97C960-B9ED-33BF-5949-3BF43D5D1FA7}"/>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3" name="Freeform 13">
                <a:extLst>
                  <a:ext uri="{FF2B5EF4-FFF2-40B4-BE49-F238E27FC236}">
                    <a16:creationId xmlns:a16="http://schemas.microsoft.com/office/drawing/2014/main" id="{CB36C9CF-C35C-9911-4131-6402A708866F}"/>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34" name="Freeform 14">
              <a:extLst>
                <a:ext uri="{FF2B5EF4-FFF2-40B4-BE49-F238E27FC236}">
                  <a16:creationId xmlns:a16="http://schemas.microsoft.com/office/drawing/2014/main" id="{DA332160-6D05-A6CB-4379-AAA39254FC9E}"/>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135" name="Group 15">
            <a:extLst>
              <a:ext uri="{FF2B5EF4-FFF2-40B4-BE49-F238E27FC236}">
                <a16:creationId xmlns:a16="http://schemas.microsoft.com/office/drawing/2014/main" id="{4859195C-8B58-640A-CFAB-D5A20A7B6774}"/>
              </a:ext>
            </a:extLst>
          </p:cNvPr>
          <p:cNvGrpSpPr>
            <a:grpSpLocks/>
          </p:cNvGrpSpPr>
          <p:nvPr/>
        </p:nvGrpSpPr>
        <p:grpSpPr bwMode="auto">
          <a:xfrm>
            <a:off x="627063" y="6021388"/>
            <a:ext cx="5684837" cy="849312"/>
            <a:chOff x="395" y="3793"/>
            <a:chExt cx="3581" cy="535"/>
          </a:xfrm>
        </p:grpSpPr>
        <p:sp>
          <p:nvSpPr>
            <p:cNvPr id="5136" name="Freeform 16">
              <a:extLst>
                <a:ext uri="{FF2B5EF4-FFF2-40B4-BE49-F238E27FC236}">
                  <a16:creationId xmlns:a16="http://schemas.microsoft.com/office/drawing/2014/main" id="{93269EF8-0CD5-3101-4C47-30DF422693F7}"/>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7" name="Freeform 17">
              <a:extLst>
                <a:ext uri="{FF2B5EF4-FFF2-40B4-BE49-F238E27FC236}">
                  <a16:creationId xmlns:a16="http://schemas.microsoft.com/office/drawing/2014/main" id="{AEAFA598-561A-0335-D95C-580FC3B81EDC}"/>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8" name="Freeform 18">
              <a:extLst>
                <a:ext uri="{FF2B5EF4-FFF2-40B4-BE49-F238E27FC236}">
                  <a16:creationId xmlns:a16="http://schemas.microsoft.com/office/drawing/2014/main" id="{65DA0E35-060D-14D7-9104-7A1341B0F0E2}"/>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9" name="Freeform 19">
              <a:extLst>
                <a:ext uri="{FF2B5EF4-FFF2-40B4-BE49-F238E27FC236}">
                  <a16:creationId xmlns:a16="http://schemas.microsoft.com/office/drawing/2014/main" id="{FF09D18E-C79A-2AC2-34F1-B9359ECB65E4}"/>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Freeform 20">
              <a:extLst>
                <a:ext uri="{FF2B5EF4-FFF2-40B4-BE49-F238E27FC236}">
                  <a16:creationId xmlns:a16="http://schemas.microsoft.com/office/drawing/2014/main" id="{750285DA-8738-1488-A8A2-1FCD00B04B36}"/>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1" name="Freeform 21">
              <a:extLst>
                <a:ext uri="{FF2B5EF4-FFF2-40B4-BE49-F238E27FC236}">
                  <a16:creationId xmlns:a16="http://schemas.microsoft.com/office/drawing/2014/main" id="{A65BD49C-B134-2DAA-38EE-D37FE4CC720B}"/>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42" name="Rectangle 22">
            <a:extLst>
              <a:ext uri="{FF2B5EF4-FFF2-40B4-BE49-F238E27FC236}">
                <a16:creationId xmlns:a16="http://schemas.microsoft.com/office/drawing/2014/main" id="{323F8793-FF2C-7AAC-966B-C5FA44C7B808}"/>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GB" altLang="en-US" noProof="0"/>
              <a:t>Click to edit Master title style</a:t>
            </a:r>
          </a:p>
        </p:txBody>
      </p:sp>
      <p:sp>
        <p:nvSpPr>
          <p:cNvPr id="5143" name="Rectangle 23">
            <a:extLst>
              <a:ext uri="{FF2B5EF4-FFF2-40B4-BE49-F238E27FC236}">
                <a16:creationId xmlns:a16="http://schemas.microsoft.com/office/drawing/2014/main" id="{FC3EC100-FDFC-800D-4369-D27EDD309043}"/>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GB" altLang="en-US" noProof="0"/>
              <a:t>Click to edit Master subtitle style</a:t>
            </a:r>
          </a:p>
        </p:txBody>
      </p:sp>
      <p:sp>
        <p:nvSpPr>
          <p:cNvPr id="5144" name="Rectangle 24">
            <a:extLst>
              <a:ext uri="{FF2B5EF4-FFF2-40B4-BE49-F238E27FC236}">
                <a16:creationId xmlns:a16="http://schemas.microsoft.com/office/drawing/2014/main" id="{BD6E1AE8-4150-67A7-C669-5164C40DA943}"/>
              </a:ext>
            </a:extLst>
          </p:cNvPr>
          <p:cNvSpPr>
            <a:spLocks noGrp="1" noChangeArrowheads="1"/>
          </p:cNvSpPr>
          <p:nvPr>
            <p:ph type="dt" sz="quarter" idx="2"/>
          </p:nvPr>
        </p:nvSpPr>
        <p:spPr/>
        <p:txBody>
          <a:bodyPr/>
          <a:lstStyle>
            <a:lvl1pPr>
              <a:defRPr/>
            </a:lvl1pPr>
          </a:lstStyle>
          <a:p>
            <a:endParaRPr lang="en-GB" altLang="en-US"/>
          </a:p>
        </p:txBody>
      </p:sp>
      <p:sp>
        <p:nvSpPr>
          <p:cNvPr id="5145" name="Rectangle 25">
            <a:extLst>
              <a:ext uri="{FF2B5EF4-FFF2-40B4-BE49-F238E27FC236}">
                <a16:creationId xmlns:a16="http://schemas.microsoft.com/office/drawing/2014/main" id="{5B91369A-449A-DBE6-67F6-35D63ED34F88}"/>
              </a:ext>
            </a:extLst>
          </p:cNvPr>
          <p:cNvSpPr>
            <a:spLocks noGrp="1" noChangeArrowheads="1"/>
          </p:cNvSpPr>
          <p:nvPr>
            <p:ph type="sldNum" sz="quarter" idx="4"/>
          </p:nvPr>
        </p:nvSpPr>
        <p:spPr/>
        <p:txBody>
          <a:bodyPr/>
          <a:lstStyle>
            <a:lvl1pPr>
              <a:defRPr/>
            </a:lvl1pPr>
          </a:lstStyle>
          <a:p>
            <a:fld id="{A5124B74-807A-4EC1-8BA3-98EA77B7ED08}" type="slidenum">
              <a:rPr lang="en-GB" altLang="en-US"/>
              <a:pPr/>
              <a:t>‹#›</a:t>
            </a:fld>
            <a:endParaRPr lang="en-GB" altLang="en-US"/>
          </a:p>
        </p:txBody>
      </p:sp>
      <p:sp>
        <p:nvSpPr>
          <p:cNvPr id="5146" name="Rectangle 26">
            <a:extLst>
              <a:ext uri="{FF2B5EF4-FFF2-40B4-BE49-F238E27FC236}">
                <a16:creationId xmlns:a16="http://schemas.microsoft.com/office/drawing/2014/main" id="{87064FB4-369B-331A-486D-3FBB7C337E30}"/>
              </a:ext>
            </a:extLst>
          </p:cNvPr>
          <p:cNvSpPr>
            <a:spLocks noGrp="1" noChangeArrowheads="1"/>
          </p:cNvSpPr>
          <p:nvPr>
            <p:ph type="ftr" sz="quarter" idx="3"/>
          </p:nvPr>
        </p:nvSpPr>
        <p:spPr/>
        <p:txBody>
          <a:bodyPr/>
          <a:lstStyle>
            <a:lvl1pPr>
              <a:defRPr/>
            </a:lvl1pPr>
          </a:lstStyle>
          <a:p>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7993-F117-2167-C139-5C3870817C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4DC8DD-1F11-01AC-3AF2-98803CAFA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99885-BF52-4F0E-3B19-34536651280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E834629-D715-FBDC-E457-7185FD2A9D7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11B5CFED-43FB-2462-7F02-AC854DBD2BD1}"/>
              </a:ext>
            </a:extLst>
          </p:cNvPr>
          <p:cNvSpPr>
            <a:spLocks noGrp="1"/>
          </p:cNvSpPr>
          <p:nvPr>
            <p:ph type="sldNum" sz="quarter" idx="12"/>
          </p:nvPr>
        </p:nvSpPr>
        <p:spPr/>
        <p:txBody>
          <a:bodyPr/>
          <a:lstStyle>
            <a:lvl1pPr>
              <a:defRPr/>
            </a:lvl1pPr>
          </a:lstStyle>
          <a:p>
            <a:fld id="{05B1AA72-9F36-40D7-8B96-EF9116DF4D86}" type="slidenum">
              <a:rPr lang="en-GB" altLang="en-US"/>
              <a:pPr/>
              <a:t>‹#›</a:t>
            </a:fld>
            <a:endParaRPr lang="en-GB" altLang="en-US"/>
          </a:p>
        </p:txBody>
      </p:sp>
    </p:spTree>
    <p:extLst>
      <p:ext uri="{BB962C8B-B14F-4D97-AF65-F5344CB8AC3E}">
        <p14:creationId xmlns:p14="http://schemas.microsoft.com/office/powerpoint/2010/main" val="42814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DB196-9979-E14D-E384-C7E071E92CD9}"/>
              </a:ext>
            </a:extLst>
          </p:cNvPr>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79FE62-42A0-797A-6DBB-DB256D2D8CD2}"/>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7BEB1-0750-563B-3AF3-9F8AE34BF4F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2D5B081-290F-BE04-A64B-AAF6AF3A8D2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44A72E6-ED13-85A0-B0D1-36B17E4DA42E}"/>
              </a:ext>
            </a:extLst>
          </p:cNvPr>
          <p:cNvSpPr>
            <a:spLocks noGrp="1"/>
          </p:cNvSpPr>
          <p:nvPr>
            <p:ph type="sldNum" sz="quarter" idx="12"/>
          </p:nvPr>
        </p:nvSpPr>
        <p:spPr/>
        <p:txBody>
          <a:bodyPr/>
          <a:lstStyle>
            <a:lvl1pPr>
              <a:defRPr/>
            </a:lvl1pPr>
          </a:lstStyle>
          <a:p>
            <a:fld id="{AAAC139F-2215-4C32-ACF2-75241497CD21}" type="slidenum">
              <a:rPr lang="en-GB" altLang="en-US"/>
              <a:pPr/>
              <a:t>‹#›</a:t>
            </a:fld>
            <a:endParaRPr lang="en-GB" altLang="en-US"/>
          </a:p>
        </p:txBody>
      </p:sp>
    </p:spTree>
    <p:extLst>
      <p:ext uri="{BB962C8B-B14F-4D97-AF65-F5344CB8AC3E}">
        <p14:creationId xmlns:p14="http://schemas.microsoft.com/office/powerpoint/2010/main" val="10575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547-43D4-529E-73C5-2096180703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8C1CFE-6380-2291-4AA5-EBAB3BE7A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9F93A-B33F-AC55-1AF8-B7111A2C7CF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FD4A806-36EC-2E40-66FC-4524048A3A8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7472BA1-B57F-A3DF-7B88-47F38F20F531}"/>
              </a:ext>
            </a:extLst>
          </p:cNvPr>
          <p:cNvSpPr>
            <a:spLocks noGrp="1"/>
          </p:cNvSpPr>
          <p:nvPr>
            <p:ph type="sldNum" sz="quarter" idx="12"/>
          </p:nvPr>
        </p:nvSpPr>
        <p:spPr/>
        <p:txBody>
          <a:bodyPr/>
          <a:lstStyle>
            <a:lvl1pPr>
              <a:defRPr/>
            </a:lvl1pPr>
          </a:lstStyle>
          <a:p>
            <a:fld id="{1E6A318F-EA38-43DF-9BDF-98C3283FDE6C}" type="slidenum">
              <a:rPr lang="en-GB" altLang="en-US"/>
              <a:pPr/>
              <a:t>‹#›</a:t>
            </a:fld>
            <a:endParaRPr lang="en-GB" altLang="en-US"/>
          </a:p>
        </p:txBody>
      </p:sp>
    </p:spTree>
    <p:extLst>
      <p:ext uri="{BB962C8B-B14F-4D97-AF65-F5344CB8AC3E}">
        <p14:creationId xmlns:p14="http://schemas.microsoft.com/office/powerpoint/2010/main" val="83001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F967-E20D-8663-888C-1348E0D1119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B07D4B-428B-4DE7-D56E-7BF36E5659C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B3B3874-5F35-E429-0FF3-FC8CFE0A09F9}"/>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C5DF300-8138-5FA2-D934-18C26D80B0B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6165A39-820D-D68D-5E45-5A382F174E88}"/>
              </a:ext>
            </a:extLst>
          </p:cNvPr>
          <p:cNvSpPr>
            <a:spLocks noGrp="1"/>
          </p:cNvSpPr>
          <p:nvPr>
            <p:ph type="sldNum" sz="quarter" idx="12"/>
          </p:nvPr>
        </p:nvSpPr>
        <p:spPr/>
        <p:txBody>
          <a:bodyPr/>
          <a:lstStyle>
            <a:lvl1pPr>
              <a:defRPr/>
            </a:lvl1pPr>
          </a:lstStyle>
          <a:p>
            <a:fld id="{E829F953-84C9-4A17-9E17-BACB02D9977B}" type="slidenum">
              <a:rPr lang="en-GB" altLang="en-US"/>
              <a:pPr/>
              <a:t>‹#›</a:t>
            </a:fld>
            <a:endParaRPr lang="en-GB" altLang="en-US"/>
          </a:p>
        </p:txBody>
      </p:sp>
    </p:spTree>
    <p:extLst>
      <p:ext uri="{BB962C8B-B14F-4D97-AF65-F5344CB8AC3E}">
        <p14:creationId xmlns:p14="http://schemas.microsoft.com/office/powerpoint/2010/main" val="334613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AC37-0BF3-0356-4CEF-855EF22FD6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3750FF-3CB2-9344-D172-3E1EBA2A1CAE}"/>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3A967E-BAC6-919C-F7A4-66F80D3A7AAD}"/>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F54757-3826-68B3-76CE-35D299B8D5C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632BE42-B3E0-45FF-E207-949D77CE9CB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A0B86B4-B69E-021F-8CE3-0C4C233D4A55}"/>
              </a:ext>
            </a:extLst>
          </p:cNvPr>
          <p:cNvSpPr>
            <a:spLocks noGrp="1"/>
          </p:cNvSpPr>
          <p:nvPr>
            <p:ph type="sldNum" sz="quarter" idx="12"/>
          </p:nvPr>
        </p:nvSpPr>
        <p:spPr/>
        <p:txBody>
          <a:bodyPr/>
          <a:lstStyle>
            <a:lvl1pPr>
              <a:defRPr/>
            </a:lvl1pPr>
          </a:lstStyle>
          <a:p>
            <a:fld id="{C2E5C634-8692-4624-A35B-E9DC49D24A47}" type="slidenum">
              <a:rPr lang="en-GB" altLang="en-US"/>
              <a:pPr/>
              <a:t>‹#›</a:t>
            </a:fld>
            <a:endParaRPr lang="en-GB" altLang="en-US"/>
          </a:p>
        </p:txBody>
      </p:sp>
    </p:spTree>
    <p:extLst>
      <p:ext uri="{BB962C8B-B14F-4D97-AF65-F5344CB8AC3E}">
        <p14:creationId xmlns:p14="http://schemas.microsoft.com/office/powerpoint/2010/main" val="33658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C35A-4EAC-0C7D-C6D1-E46E456ADFF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F3DA28-098A-EB2A-447C-C74565544B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346C5-602F-87CC-0472-C50CC26543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3A82E8-27A8-00C3-E683-03C7EF89054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898B2-6456-74F7-0D8B-503EAF02D3D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C53770-E553-F393-C148-7FDDEC976A77}"/>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B79249D8-53F8-BAFB-61F5-18C907E27DE8}"/>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C7C0865F-FA2C-C056-4945-64C7DBA21113}"/>
              </a:ext>
            </a:extLst>
          </p:cNvPr>
          <p:cNvSpPr>
            <a:spLocks noGrp="1"/>
          </p:cNvSpPr>
          <p:nvPr>
            <p:ph type="sldNum" sz="quarter" idx="12"/>
          </p:nvPr>
        </p:nvSpPr>
        <p:spPr/>
        <p:txBody>
          <a:bodyPr/>
          <a:lstStyle>
            <a:lvl1pPr>
              <a:defRPr/>
            </a:lvl1pPr>
          </a:lstStyle>
          <a:p>
            <a:fld id="{7ECAA326-472C-47D0-8021-10BF3DF57E6D}" type="slidenum">
              <a:rPr lang="en-GB" altLang="en-US"/>
              <a:pPr/>
              <a:t>‹#›</a:t>
            </a:fld>
            <a:endParaRPr lang="en-GB" altLang="en-US"/>
          </a:p>
        </p:txBody>
      </p:sp>
    </p:spTree>
    <p:extLst>
      <p:ext uri="{BB962C8B-B14F-4D97-AF65-F5344CB8AC3E}">
        <p14:creationId xmlns:p14="http://schemas.microsoft.com/office/powerpoint/2010/main" val="243768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7BD8-CAFF-88FB-51DB-1634EED65E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514E8-2B74-0561-390D-70AE82707F83}"/>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7DDC3727-D40A-1B4D-29CD-1030CDC3B762}"/>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795D12EA-9F37-1C69-0A99-A8D7C2A69E68}"/>
              </a:ext>
            </a:extLst>
          </p:cNvPr>
          <p:cNvSpPr>
            <a:spLocks noGrp="1"/>
          </p:cNvSpPr>
          <p:nvPr>
            <p:ph type="sldNum" sz="quarter" idx="12"/>
          </p:nvPr>
        </p:nvSpPr>
        <p:spPr/>
        <p:txBody>
          <a:bodyPr/>
          <a:lstStyle>
            <a:lvl1pPr>
              <a:defRPr/>
            </a:lvl1pPr>
          </a:lstStyle>
          <a:p>
            <a:fld id="{2A14A172-922F-4F41-822A-19DC40288A18}" type="slidenum">
              <a:rPr lang="en-GB" altLang="en-US"/>
              <a:pPr/>
              <a:t>‹#›</a:t>
            </a:fld>
            <a:endParaRPr lang="en-GB" altLang="en-US"/>
          </a:p>
        </p:txBody>
      </p:sp>
    </p:spTree>
    <p:extLst>
      <p:ext uri="{BB962C8B-B14F-4D97-AF65-F5344CB8AC3E}">
        <p14:creationId xmlns:p14="http://schemas.microsoft.com/office/powerpoint/2010/main" val="103593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77376-0CD7-D5F1-D0BF-B3C470241ED3}"/>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A938FB29-F733-B264-9FC0-669D5A515E2F}"/>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F68914EF-29E9-EA4B-D10D-9F8FF69BBCFE}"/>
              </a:ext>
            </a:extLst>
          </p:cNvPr>
          <p:cNvSpPr>
            <a:spLocks noGrp="1"/>
          </p:cNvSpPr>
          <p:nvPr>
            <p:ph type="sldNum" sz="quarter" idx="12"/>
          </p:nvPr>
        </p:nvSpPr>
        <p:spPr/>
        <p:txBody>
          <a:bodyPr/>
          <a:lstStyle>
            <a:lvl1pPr>
              <a:defRPr/>
            </a:lvl1pPr>
          </a:lstStyle>
          <a:p>
            <a:fld id="{319DE1B4-AAD9-4C60-A5AB-6467C36C9C95}" type="slidenum">
              <a:rPr lang="en-GB" altLang="en-US"/>
              <a:pPr/>
              <a:t>‹#›</a:t>
            </a:fld>
            <a:endParaRPr lang="en-GB" altLang="en-US"/>
          </a:p>
        </p:txBody>
      </p:sp>
    </p:spTree>
    <p:extLst>
      <p:ext uri="{BB962C8B-B14F-4D97-AF65-F5344CB8AC3E}">
        <p14:creationId xmlns:p14="http://schemas.microsoft.com/office/powerpoint/2010/main" val="72825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A9D3-6148-DF14-1184-5A3F2EB1AB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289865-2C2A-0A80-7801-BE1B93A7EA0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9B8671-B47E-0FFD-F5C6-B8236A9ABB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2A017-5844-228E-F608-9F6AE28E4293}"/>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1D5BA20-8C89-4CF5-67C5-E704AE769F0F}"/>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8758523E-D15E-B254-F063-B9B0BC9E6DF2}"/>
              </a:ext>
            </a:extLst>
          </p:cNvPr>
          <p:cNvSpPr>
            <a:spLocks noGrp="1"/>
          </p:cNvSpPr>
          <p:nvPr>
            <p:ph type="sldNum" sz="quarter" idx="12"/>
          </p:nvPr>
        </p:nvSpPr>
        <p:spPr/>
        <p:txBody>
          <a:bodyPr/>
          <a:lstStyle>
            <a:lvl1pPr>
              <a:defRPr/>
            </a:lvl1pPr>
          </a:lstStyle>
          <a:p>
            <a:fld id="{2FB5029F-6FA8-4351-9096-376A408EC693}" type="slidenum">
              <a:rPr lang="en-GB" altLang="en-US"/>
              <a:pPr/>
              <a:t>‹#›</a:t>
            </a:fld>
            <a:endParaRPr lang="en-GB" altLang="en-US"/>
          </a:p>
        </p:txBody>
      </p:sp>
    </p:spTree>
    <p:extLst>
      <p:ext uri="{BB962C8B-B14F-4D97-AF65-F5344CB8AC3E}">
        <p14:creationId xmlns:p14="http://schemas.microsoft.com/office/powerpoint/2010/main" val="11244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583A-23C0-B6DF-4CF6-34FD807F0F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246DD0-E5D1-BB9E-05CE-9B1B59A586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14B40B-7A04-FDAD-B3E9-252BD34FF0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4D81F-DBD7-ED6C-9A25-2935666276F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9089792-C6E7-FA51-D211-51C9F59F3DF3}"/>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98AD6ED-1A8E-6EF5-F784-D2063F514EC6}"/>
              </a:ext>
            </a:extLst>
          </p:cNvPr>
          <p:cNvSpPr>
            <a:spLocks noGrp="1"/>
          </p:cNvSpPr>
          <p:nvPr>
            <p:ph type="sldNum" sz="quarter" idx="12"/>
          </p:nvPr>
        </p:nvSpPr>
        <p:spPr/>
        <p:txBody>
          <a:bodyPr/>
          <a:lstStyle>
            <a:lvl1pPr>
              <a:defRPr/>
            </a:lvl1pPr>
          </a:lstStyle>
          <a:p>
            <a:fld id="{ED95025E-4D87-4EBE-BD49-48BAF2347DDE}" type="slidenum">
              <a:rPr lang="en-GB" altLang="en-US"/>
              <a:pPr/>
              <a:t>‹#›</a:t>
            </a:fld>
            <a:endParaRPr lang="en-GB" altLang="en-US"/>
          </a:p>
        </p:txBody>
      </p:sp>
    </p:spTree>
    <p:extLst>
      <p:ext uri="{BB962C8B-B14F-4D97-AF65-F5344CB8AC3E}">
        <p14:creationId xmlns:p14="http://schemas.microsoft.com/office/powerpoint/2010/main" val="98965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D19C8440-73C7-5785-9535-06E43B0D7A7C}"/>
              </a:ext>
            </a:extLst>
          </p:cNvPr>
          <p:cNvGrpSpPr>
            <a:grpSpLocks/>
          </p:cNvGrpSpPr>
          <p:nvPr/>
        </p:nvGrpSpPr>
        <p:grpSpPr bwMode="auto">
          <a:xfrm>
            <a:off x="0" y="0"/>
            <a:ext cx="9144000" cy="6858000"/>
            <a:chOff x="0" y="0"/>
            <a:chExt cx="5760" cy="4320"/>
          </a:xfrm>
        </p:grpSpPr>
        <p:sp>
          <p:nvSpPr>
            <p:cNvPr id="4099" name="Freeform 3">
              <a:extLst>
                <a:ext uri="{FF2B5EF4-FFF2-40B4-BE49-F238E27FC236}">
                  <a16:creationId xmlns:a16="http://schemas.microsoft.com/office/drawing/2014/main" id="{9563A79F-5B77-59D2-E225-44045A5656BE}"/>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0" name="Freeform 4">
              <a:extLst>
                <a:ext uri="{FF2B5EF4-FFF2-40B4-BE49-F238E27FC236}">
                  <a16:creationId xmlns:a16="http://schemas.microsoft.com/office/drawing/2014/main" id="{0EDED9CB-4CB0-927B-3FEA-F188CD0B3EBF}"/>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101" name="Freeform 5">
            <a:extLst>
              <a:ext uri="{FF2B5EF4-FFF2-40B4-BE49-F238E27FC236}">
                <a16:creationId xmlns:a16="http://schemas.microsoft.com/office/drawing/2014/main" id="{596647A3-3BFE-848B-7990-C01BA8583873}"/>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102" name="Group 6">
            <a:extLst>
              <a:ext uri="{FF2B5EF4-FFF2-40B4-BE49-F238E27FC236}">
                <a16:creationId xmlns:a16="http://schemas.microsoft.com/office/drawing/2014/main" id="{C6B02647-D6DD-3CBB-899C-EF9CD4DAFFC6}"/>
              </a:ext>
            </a:extLst>
          </p:cNvPr>
          <p:cNvGrpSpPr>
            <a:grpSpLocks/>
          </p:cNvGrpSpPr>
          <p:nvPr/>
        </p:nvGrpSpPr>
        <p:grpSpPr bwMode="auto">
          <a:xfrm>
            <a:off x="0" y="6019800"/>
            <a:ext cx="7848600" cy="857250"/>
            <a:chOff x="0" y="3792"/>
            <a:chExt cx="4944" cy="540"/>
          </a:xfrm>
        </p:grpSpPr>
        <p:sp>
          <p:nvSpPr>
            <p:cNvPr id="4103" name="Freeform 7">
              <a:extLst>
                <a:ext uri="{FF2B5EF4-FFF2-40B4-BE49-F238E27FC236}">
                  <a16:creationId xmlns:a16="http://schemas.microsoft.com/office/drawing/2014/main" id="{1768380A-1550-F8E7-1080-002AA4AAABF4}"/>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4104" name="Group 8">
              <a:extLst>
                <a:ext uri="{FF2B5EF4-FFF2-40B4-BE49-F238E27FC236}">
                  <a16:creationId xmlns:a16="http://schemas.microsoft.com/office/drawing/2014/main" id="{732AC272-A4CE-C0BA-A7D1-14895D5CC67B}"/>
                </a:ext>
              </a:extLst>
            </p:cNvPr>
            <p:cNvGrpSpPr>
              <a:grpSpLocks/>
            </p:cNvGrpSpPr>
            <p:nvPr userDrawn="1"/>
          </p:nvGrpSpPr>
          <p:grpSpPr bwMode="auto">
            <a:xfrm>
              <a:off x="2486" y="3792"/>
              <a:ext cx="2458" cy="540"/>
              <a:chOff x="2486" y="3792"/>
              <a:chExt cx="2458" cy="540"/>
            </a:xfrm>
          </p:grpSpPr>
          <p:sp>
            <p:nvSpPr>
              <p:cNvPr id="4105" name="Freeform 9">
                <a:extLst>
                  <a:ext uri="{FF2B5EF4-FFF2-40B4-BE49-F238E27FC236}">
                    <a16:creationId xmlns:a16="http://schemas.microsoft.com/office/drawing/2014/main" id="{1969A1EE-FDCD-B153-FDAF-D2BEBEB9E005}"/>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6" name="Freeform 10">
                <a:extLst>
                  <a:ext uri="{FF2B5EF4-FFF2-40B4-BE49-F238E27FC236}">
                    <a16:creationId xmlns:a16="http://schemas.microsoft.com/office/drawing/2014/main" id="{C929B177-3EA1-B3CC-B0BF-ACBB784B2713}"/>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7" name="Freeform 11">
                <a:extLst>
                  <a:ext uri="{FF2B5EF4-FFF2-40B4-BE49-F238E27FC236}">
                    <a16:creationId xmlns:a16="http://schemas.microsoft.com/office/drawing/2014/main" id="{86B5B723-CC18-59D7-1F8B-72DC208C7888}"/>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8" name="Freeform 12">
                <a:extLst>
                  <a:ext uri="{FF2B5EF4-FFF2-40B4-BE49-F238E27FC236}">
                    <a16:creationId xmlns:a16="http://schemas.microsoft.com/office/drawing/2014/main" id="{E785C01E-57B9-A095-C212-E1A3345BD5E8}"/>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9" name="Freeform 13">
                <a:extLst>
                  <a:ext uri="{FF2B5EF4-FFF2-40B4-BE49-F238E27FC236}">
                    <a16:creationId xmlns:a16="http://schemas.microsoft.com/office/drawing/2014/main" id="{76500D4B-0882-A7C6-D7BE-8DCC147CE522}"/>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110" name="Freeform 14">
              <a:extLst>
                <a:ext uri="{FF2B5EF4-FFF2-40B4-BE49-F238E27FC236}">
                  <a16:creationId xmlns:a16="http://schemas.microsoft.com/office/drawing/2014/main" id="{889D9732-496A-6922-CAE2-051689C664AF}"/>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4111" name="Group 15">
            <a:extLst>
              <a:ext uri="{FF2B5EF4-FFF2-40B4-BE49-F238E27FC236}">
                <a16:creationId xmlns:a16="http://schemas.microsoft.com/office/drawing/2014/main" id="{6DBBCF5A-2FCD-4A6A-D9BF-1698D32EB4A1}"/>
              </a:ext>
            </a:extLst>
          </p:cNvPr>
          <p:cNvGrpSpPr>
            <a:grpSpLocks/>
          </p:cNvGrpSpPr>
          <p:nvPr/>
        </p:nvGrpSpPr>
        <p:grpSpPr bwMode="auto">
          <a:xfrm>
            <a:off x="627063" y="6021388"/>
            <a:ext cx="5684837" cy="849312"/>
            <a:chOff x="395" y="3793"/>
            <a:chExt cx="3581" cy="535"/>
          </a:xfrm>
        </p:grpSpPr>
        <p:sp>
          <p:nvSpPr>
            <p:cNvPr id="4112" name="Freeform 16">
              <a:extLst>
                <a:ext uri="{FF2B5EF4-FFF2-40B4-BE49-F238E27FC236}">
                  <a16:creationId xmlns:a16="http://schemas.microsoft.com/office/drawing/2014/main" id="{69BD84DF-9FB6-D6C2-387E-C6D1F94F21B1}"/>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3" name="Freeform 17">
              <a:extLst>
                <a:ext uri="{FF2B5EF4-FFF2-40B4-BE49-F238E27FC236}">
                  <a16:creationId xmlns:a16="http://schemas.microsoft.com/office/drawing/2014/main" id="{965EE8E9-48EC-BAA2-60CB-89EDE8C7D2AA}"/>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4" name="Freeform 18">
              <a:extLst>
                <a:ext uri="{FF2B5EF4-FFF2-40B4-BE49-F238E27FC236}">
                  <a16:creationId xmlns:a16="http://schemas.microsoft.com/office/drawing/2014/main" id="{DE0388A9-3D1D-115B-6151-D6B3F40D42E5}"/>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5" name="Freeform 19">
              <a:extLst>
                <a:ext uri="{FF2B5EF4-FFF2-40B4-BE49-F238E27FC236}">
                  <a16:creationId xmlns:a16="http://schemas.microsoft.com/office/drawing/2014/main" id="{782841BA-AA52-C8FD-B32A-978849E6728B}"/>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6" name="Freeform 20">
              <a:extLst>
                <a:ext uri="{FF2B5EF4-FFF2-40B4-BE49-F238E27FC236}">
                  <a16:creationId xmlns:a16="http://schemas.microsoft.com/office/drawing/2014/main" id="{51E35682-E2E2-4CE6-37FA-25062DFD2222}"/>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7" name="Freeform 21">
              <a:extLst>
                <a:ext uri="{FF2B5EF4-FFF2-40B4-BE49-F238E27FC236}">
                  <a16:creationId xmlns:a16="http://schemas.microsoft.com/office/drawing/2014/main" id="{701797B9-1E8B-2313-C09C-D52B1BFFE0F9}"/>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4118" name="Rectangle 22">
            <a:extLst>
              <a:ext uri="{FF2B5EF4-FFF2-40B4-BE49-F238E27FC236}">
                <a16:creationId xmlns:a16="http://schemas.microsoft.com/office/drawing/2014/main" id="{2703CF81-32D4-B0AB-97F9-EE06CD2FF832}"/>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119" name="Rectangle 23">
            <a:extLst>
              <a:ext uri="{FF2B5EF4-FFF2-40B4-BE49-F238E27FC236}">
                <a16:creationId xmlns:a16="http://schemas.microsoft.com/office/drawing/2014/main" id="{0782EA04-C262-819E-D7D7-0F72C51269D4}"/>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0" name="Rectangle 24">
            <a:extLst>
              <a:ext uri="{FF2B5EF4-FFF2-40B4-BE49-F238E27FC236}">
                <a16:creationId xmlns:a16="http://schemas.microsoft.com/office/drawing/2014/main" id="{247896A6-801E-F0DA-C6F1-1E45E487A05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FontTx/>
              <a:buNone/>
              <a:defRPr sz="1200">
                <a:effectLst>
                  <a:outerShdw blurRad="38100" dist="38100" dir="2700000" algn="tl">
                    <a:srgbClr val="000000"/>
                  </a:outerShdw>
                </a:effectLst>
              </a:defRPr>
            </a:lvl1pPr>
          </a:lstStyle>
          <a:p>
            <a:endParaRPr lang="en-GB" altLang="en-US"/>
          </a:p>
        </p:txBody>
      </p:sp>
      <p:sp>
        <p:nvSpPr>
          <p:cNvPr id="4121" name="Rectangle 25">
            <a:extLst>
              <a:ext uri="{FF2B5EF4-FFF2-40B4-BE49-F238E27FC236}">
                <a16:creationId xmlns:a16="http://schemas.microsoft.com/office/drawing/2014/main" id="{D95694B7-4E20-153A-AF0A-D72BA3C40F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effectLst>
                  <a:outerShdw blurRad="38100" dist="38100" dir="2700000" algn="tl">
                    <a:srgbClr val="000000"/>
                  </a:outerShdw>
                </a:effectLst>
              </a:defRPr>
            </a:lvl1pPr>
          </a:lstStyle>
          <a:p>
            <a:endParaRPr lang="en-GB" altLang="en-US"/>
          </a:p>
        </p:txBody>
      </p:sp>
      <p:sp>
        <p:nvSpPr>
          <p:cNvPr id="4122" name="Rectangle 26">
            <a:extLst>
              <a:ext uri="{FF2B5EF4-FFF2-40B4-BE49-F238E27FC236}">
                <a16:creationId xmlns:a16="http://schemas.microsoft.com/office/drawing/2014/main" id="{F4A391A2-4E03-E971-3FA0-268FC083C5B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effectLst>
                  <a:outerShdw blurRad="38100" dist="38100" dir="2700000" algn="tl">
                    <a:srgbClr val="000000"/>
                  </a:outerShdw>
                </a:effectLst>
              </a:defRPr>
            </a:lvl1pPr>
          </a:lstStyle>
          <a:p>
            <a:fld id="{CACC6589-48EE-43D5-9A76-018A34B815CC}"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usicobsession.com/Pictures/d/e/deviants335805.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blog.yam.com/eciocco/5798fc65.jpg&amp;imgrefurl=http://blog.yam.com/eciocco/archives/cat_23611.html&amp;h=500&amp;w=335&amp;sz=79&amp;tbnid=nVF5vZ0EU0opoM:&amp;tbnh=127&amp;tbnw=85&amp;hl=en&amp;start=2&amp;prev=/images%3Fq%3Dmods%2B%26svnum%3D10%26hl%3Den%26lr%3D%26sa%3D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A3FAA34-F4C4-D434-87DD-805C626C3B21}"/>
              </a:ext>
            </a:extLst>
          </p:cNvPr>
          <p:cNvSpPr>
            <a:spLocks noGrp="1" noChangeArrowheads="1"/>
          </p:cNvSpPr>
          <p:nvPr>
            <p:ph type="ctrTitle"/>
          </p:nvPr>
        </p:nvSpPr>
        <p:spPr>
          <a:xfrm>
            <a:off x="468313" y="333375"/>
            <a:ext cx="8229600" cy="1736725"/>
          </a:xfrm>
        </p:spPr>
        <p:txBody>
          <a:bodyPr/>
          <a:lstStyle/>
          <a:p>
            <a:r>
              <a:rPr lang="en-GB" altLang="en-US"/>
              <a:t>‘Folk Devils and Moral Panics’ –Stanley Cohen</a:t>
            </a:r>
          </a:p>
        </p:txBody>
      </p:sp>
      <p:pic>
        <p:nvPicPr>
          <p:cNvPr id="2054" name="Picture 6">
            <a:extLst>
              <a:ext uri="{FF2B5EF4-FFF2-40B4-BE49-F238E27FC236}">
                <a16:creationId xmlns:a16="http://schemas.microsoft.com/office/drawing/2014/main" id="{DAA750D3-0CEC-E113-35B0-E79305030E8A}"/>
              </a:ext>
            </a:extLst>
          </p:cNvPr>
          <p:cNvPicPr>
            <a:picLocks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835150" y="2276475"/>
            <a:ext cx="4535488" cy="433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heckerboard(across)">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A1E1CF5-41A0-6129-CCA3-9C6886393774}"/>
              </a:ext>
            </a:extLst>
          </p:cNvPr>
          <p:cNvSpPr>
            <a:spLocks noGrp="1" noChangeArrowheads="1"/>
          </p:cNvSpPr>
          <p:nvPr>
            <p:ph type="title"/>
          </p:nvPr>
        </p:nvSpPr>
        <p:spPr/>
        <p:txBody>
          <a:bodyPr/>
          <a:lstStyle/>
          <a:p>
            <a:r>
              <a:rPr lang="en-GB" altLang="en-US" sz="2000"/>
              <a:t> </a:t>
            </a:r>
            <a:br>
              <a:rPr lang="en-GB" altLang="en-US" sz="2000"/>
            </a:br>
            <a:r>
              <a:rPr lang="en-GB" altLang="en-US" sz="2000"/>
              <a:t>  </a:t>
            </a:r>
          </a:p>
        </p:txBody>
      </p:sp>
      <p:sp>
        <p:nvSpPr>
          <p:cNvPr id="15363" name="Rectangle 3">
            <a:extLst>
              <a:ext uri="{FF2B5EF4-FFF2-40B4-BE49-F238E27FC236}">
                <a16:creationId xmlns:a16="http://schemas.microsoft.com/office/drawing/2014/main" id="{675A47F2-C012-3EA1-4B65-55E1CC73CA44}"/>
              </a:ext>
            </a:extLst>
          </p:cNvPr>
          <p:cNvSpPr>
            <a:spLocks noGrp="1" noChangeArrowheads="1"/>
          </p:cNvSpPr>
          <p:nvPr>
            <p:ph type="body" idx="1"/>
          </p:nvPr>
        </p:nvSpPr>
        <p:spPr>
          <a:xfrm>
            <a:off x="468313" y="188913"/>
            <a:ext cx="8229600" cy="4495800"/>
          </a:xfrm>
        </p:spPr>
        <p:txBody>
          <a:bodyPr/>
          <a:lstStyle/>
          <a:p>
            <a:r>
              <a:rPr lang="en-GB" altLang="en-US" sz="2000" b="1"/>
              <a:t>‘Hard to imagine in our corporate ‘now,’ but on every level of British society in the 60s, massive, fundamental changes were taking place. In music, in fashion, in cinema, in theatre, in literature, in politics, in public morality, on television and on radio, new ideas were taking a strong hold. British society, now buoyed by a healthy economy, not only made cash available but, it seemed, confidence as well. It was everywhere. In such a world, the Modernist with his obsessive and crafty nature was inevitable.’ (Soul Stylists, P. Hewitt, 2003).</a:t>
            </a:r>
          </a:p>
          <a:p>
            <a:r>
              <a:rPr lang="en-GB" altLang="en-US" sz="2000" b="1"/>
              <a:t>Who would stand to gain or lose in such circumstances? Could it be that in times such as this, ‘folk devils’ become an indispensable means of </a:t>
            </a:r>
            <a:r>
              <a:rPr lang="en-GB" altLang="en-US" sz="2000" b="1" i="1"/>
              <a:t>reasserting social control?</a:t>
            </a:r>
          </a:p>
        </p:txBody>
      </p:sp>
      <p:pic>
        <p:nvPicPr>
          <p:cNvPr id="15365" name="Picture 5">
            <a:hlinkClick r:id="rId3"/>
            <a:extLst>
              <a:ext uri="{FF2B5EF4-FFF2-40B4-BE49-F238E27FC236}">
                <a16:creationId xmlns:a16="http://schemas.microsoft.com/office/drawing/2014/main" id="{E4E0CEA1-E90C-7ADF-2091-8048A69A2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86363"/>
            <a:ext cx="11588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hlinkClick r:id="rId3"/>
            <a:extLst>
              <a:ext uri="{FF2B5EF4-FFF2-40B4-BE49-F238E27FC236}">
                <a16:creationId xmlns:a16="http://schemas.microsoft.com/office/drawing/2014/main" id="{A9F195C6-0885-298F-E5B1-8D634990B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186363"/>
            <a:ext cx="11588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a:hlinkClick r:id="rId3"/>
            <a:extLst>
              <a:ext uri="{FF2B5EF4-FFF2-40B4-BE49-F238E27FC236}">
                <a16:creationId xmlns:a16="http://schemas.microsoft.com/office/drawing/2014/main" id="{A40AA77C-657E-929D-78CD-DFAC99652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229225"/>
            <a:ext cx="11588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5375" name="Picture 15">
            <a:hlinkClick r:id="rId3"/>
            <a:extLst>
              <a:ext uri="{FF2B5EF4-FFF2-40B4-BE49-F238E27FC236}">
                <a16:creationId xmlns:a16="http://schemas.microsoft.com/office/drawing/2014/main" id="{E4AC8F62-9CC6-CBCD-34AE-703E6B7EB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229225"/>
            <a:ext cx="11588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5381" name="Picture 21">
            <a:extLst>
              <a:ext uri="{FF2B5EF4-FFF2-40B4-BE49-F238E27FC236}">
                <a16:creationId xmlns:a16="http://schemas.microsoft.com/office/drawing/2014/main" id="{D0403CD1-ECF0-D9B0-0A0B-6B9AD104F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076700"/>
            <a:ext cx="3600450" cy="2649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7" dur="5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367"/>
                                        </p:tgtEl>
                                        <p:attrNameLst>
                                          <p:attrName>style.visibility</p:attrName>
                                        </p:attrNameLst>
                                      </p:cBhvr>
                                      <p:to>
                                        <p:strVal val="visible"/>
                                      </p:to>
                                    </p:set>
                                    <p:anim calcmode="lin" valueType="num">
                                      <p:cBhvr additive="base">
                                        <p:cTn id="22" dur="500" fill="hold"/>
                                        <p:tgtEl>
                                          <p:spTgt spid="15367"/>
                                        </p:tgtEl>
                                        <p:attrNameLst>
                                          <p:attrName>ppt_x</p:attrName>
                                        </p:attrNameLst>
                                      </p:cBhvr>
                                      <p:tavLst>
                                        <p:tav tm="0">
                                          <p:val>
                                            <p:strVal val="#ppt_x"/>
                                          </p:val>
                                        </p:tav>
                                        <p:tav tm="100000">
                                          <p:val>
                                            <p:strVal val="#ppt_x"/>
                                          </p:val>
                                        </p:tav>
                                      </p:tavLst>
                                    </p:anim>
                                    <p:anim calcmode="lin" valueType="num">
                                      <p:cBhvr additive="base">
                                        <p:cTn id="23"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additive="base">
                                        <p:cTn id="28" dur="500" fill="hold"/>
                                        <p:tgtEl>
                                          <p:spTgt spid="15365"/>
                                        </p:tgtEl>
                                        <p:attrNameLst>
                                          <p:attrName>ppt_x</p:attrName>
                                        </p:attrNameLst>
                                      </p:cBhvr>
                                      <p:tavLst>
                                        <p:tav tm="0">
                                          <p:val>
                                            <p:strVal val="#ppt_x"/>
                                          </p:val>
                                        </p:tav>
                                        <p:tav tm="100000">
                                          <p:val>
                                            <p:strVal val="#ppt_x"/>
                                          </p:val>
                                        </p:tav>
                                      </p:tavLst>
                                    </p:anim>
                                    <p:anim calcmode="lin" valueType="num">
                                      <p:cBhvr additive="base">
                                        <p:cTn id="29"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5375"/>
                                        </p:tgtEl>
                                        <p:attrNameLst>
                                          <p:attrName>style.visibility</p:attrName>
                                        </p:attrNameLst>
                                      </p:cBhvr>
                                      <p:to>
                                        <p:strVal val="visible"/>
                                      </p:to>
                                    </p:set>
                                    <p:anim calcmode="lin" valueType="num">
                                      <p:cBhvr additive="base">
                                        <p:cTn id="34" dur="500" fill="hold"/>
                                        <p:tgtEl>
                                          <p:spTgt spid="15375"/>
                                        </p:tgtEl>
                                        <p:attrNameLst>
                                          <p:attrName>ppt_x</p:attrName>
                                        </p:attrNameLst>
                                      </p:cBhvr>
                                      <p:tavLst>
                                        <p:tav tm="0">
                                          <p:val>
                                            <p:strVal val="#ppt_x"/>
                                          </p:val>
                                        </p:tav>
                                        <p:tav tm="100000">
                                          <p:val>
                                            <p:strVal val="#ppt_x"/>
                                          </p:val>
                                        </p:tav>
                                      </p:tavLst>
                                    </p:anim>
                                    <p:anim calcmode="lin" valueType="num">
                                      <p:cBhvr additive="base">
                                        <p:cTn id="35" dur="500" fill="hold"/>
                                        <p:tgtEl>
                                          <p:spTgt spid="1537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5373"/>
                                        </p:tgtEl>
                                        <p:attrNameLst>
                                          <p:attrName>style.visibility</p:attrName>
                                        </p:attrNameLst>
                                      </p:cBhvr>
                                      <p:to>
                                        <p:strVal val="visible"/>
                                      </p:to>
                                    </p:set>
                                    <p:anim calcmode="lin" valueType="num">
                                      <p:cBhvr additive="base">
                                        <p:cTn id="40" dur="500" fill="hold"/>
                                        <p:tgtEl>
                                          <p:spTgt spid="15373"/>
                                        </p:tgtEl>
                                        <p:attrNameLst>
                                          <p:attrName>ppt_x</p:attrName>
                                        </p:attrNameLst>
                                      </p:cBhvr>
                                      <p:tavLst>
                                        <p:tav tm="0">
                                          <p:val>
                                            <p:strVal val="#ppt_x"/>
                                          </p:val>
                                        </p:tav>
                                        <p:tav tm="100000">
                                          <p:val>
                                            <p:strVal val="#ppt_x"/>
                                          </p:val>
                                        </p:tav>
                                      </p:tavLst>
                                    </p:anim>
                                    <p:anim calcmode="lin" valueType="num">
                                      <p:cBhvr additive="base">
                                        <p:cTn id="41"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15381"/>
                                        </p:tgtEl>
                                        <p:attrNameLst>
                                          <p:attrName>style.visibility</p:attrName>
                                        </p:attrNameLst>
                                      </p:cBhvr>
                                      <p:to>
                                        <p:strVal val="visible"/>
                                      </p:to>
                                    </p:set>
                                    <p:animEffect transition="in" filter="checkerboard(across)">
                                      <p:cBhvr>
                                        <p:cTn id="46"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158256-31EC-66C0-8531-8BA77CBD664D}"/>
              </a:ext>
            </a:extLst>
          </p:cNvPr>
          <p:cNvSpPr>
            <a:spLocks noGrp="1" noChangeArrowheads="1"/>
          </p:cNvSpPr>
          <p:nvPr>
            <p:ph type="title"/>
          </p:nvPr>
        </p:nvSpPr>
        <p:spPr>
          <a:xfrm>
            <a:off x="395288" y="-171450"/>
            <a:ext cx="8229600" cy="1143000"/>
          </a:xfrm>
        </p:spPr>
        <p:txBody>
          <a:bodyPr/>
          <a:lstStyle/>
          <a:p>
            <a:r>
              <a:rPr lang="en-GB" altLang="en-US" b="1"/>
              <a:t>Folk Devils and Moral Panics</a:t>
            </a:r>
          </a:p>
        </p:txBody>
      </p:sp>
      <p:sp>
        <p:nvSpPr>
          <p:cNvPr id="16387" name="Rectangle 3">
            <a:extLst>
              <a:ext uri="{FF2B5EF4-FFF2-40B4-BE49-F238E27FC236}">
                <a16:creationId xmlns:a16="http://schemas.microsoft.com/office/drawing/2014/main" id="{D87F9E30-4809-FC5C-8E86-FF41BA9371EF}"/>
              </a:ext>
            </a:extLst>
          </p:cNvPr>
          <p:cNvSpPr>
            <a:spLocks noGrp="1" noChangeArrowheads="1"/>
          </p:cNvSpPr>
          <p:nvPr>
            <p:ph type="body" idx="1"/>
          </p:nvPr>
        </p:nvSpPr>
        <p:spPr>
          <a:xfrm>
            <a:off x="468313" y="765175"/>
            <a:ext cx="8229600" cy="4495800"/>
          </a:xfrm>
        </p:spPr>
        <p:txBody>
          <a:bodyPr/>
          <a:lstStyle/>
          <a:p>
            <a:pPr>
              <a:lnSpc>
                <a:spcPct val="80000"/>
              </a:lnSpc>
            </a:pPr>
            <a:r>
              <a:rPr lang="en-GB" altLang="en-US" sz="2800" b="1" i="1"/>
              <a:t>Some closing thoughts…</a:t>
            </a:r>
          </a:p>
          <a:p>
            <a:pPr>
              <a:lnSpc>
                <a:spcPct val="80000"/>
              </a:lnSpc>
            </a:pPr>
            <a:r>
              <a:rPr lang="en-GB" altLang="en-US" sz="1800" b="1"/>
              <a:t>‘Quietly disrupting the orderly sequence which leads from signifier to signified, the mods undermined the conventional meaning of ‘collar, suit and tie,’ pushing neatness to the point of absurdity. ..they were a little too smart, somewhat too alert, thanks to amphetamines.’ (Hebdige, 1979)</a:t>
            </a:r>
          </a:p>
          <a:p>
            <a:pPr>
              <a:lnSpc>
                <a:spcPct val="80000"/>
              </a:lnSpc>
            </a:pPr>
            <a:endParaRPr lang="en-GB" altLang="en-US" sz="1800" b="1"/>
          </a:p>
          <a:p>
            <a:pPr>
              <a:lnSpc>
                <a:spcPct val="80000"/>
              </a:lnSpc>
              <a:buFontTx/>
              <a:buNone/>
            </a:pPr>
            <a:r>
              <a:rPr lang="en-GB" altLang="en-US" sz="1800" b="1"/>
              <a:t>Is that all there was too it, re-investing consumer goods such as Vespas with alternative meanings? As you will no doubt know by now, Sociologists present a number of diverse positions on any given topic. </a:t>
            </a:r>
            <a:r>
              <a:rPr lang="en-GB" altLang="en-US" sz="1800" b="1" u="sng"/>
              <a:t>Matza</a:t>
            </a:r>
            <a:r>
              <a:rPr lang="en-GB" altLang="en-US" sz="1800" b="1"/>
              <a:t> would argue that ‘delinquent’ youth offer no serious challenge to prevailing norms and values. </a:t>
            </a:r>
            <a:r>
              <a:rPr lang="en-GB" altLang="en-US" sz="1800" b="1" u="sng"/>
              <a:t>Sub cultural theorists</a:t>
            </a:r>
            <a:r>
              <a:rPr lang="en-GB" altLang="en-US" sz="1800" b="1"/>
              <a:t> argue that quite separate norms are gestating within these groups, while both </a:t>
            </a:r>
            <a:r>
              <a:rPr lang="en-GB" altLang="en-US" sz="1800" b="1" u="sng"/>
              <a:t>Left</a:t>
            </a:r>
            <a:r>
              <a:rPr lang="en-GB" altLang="en-US" sz="1800" b="1"/>
              <a:t> </a:t>
            </a:r>
            <a:r>
              <a:rPr lang="en-GB" altLang="en-US" sz="1800" b="1" u="sng"/>
              <a:t>Idealists</a:t>
            </a:r>
            <a:r>
              <a:rPr lang="en-GB" altLang="en-US" sz="1800" b="1"/>
              <a:t> and </a:t>
            </a:r>
            <a:r>
              <a:rPr lang="en-GB" altLang="en-US" sz="1800" b="1" u="sng"/>
              <a:t>Realists</a:t>
            </a:r>
            <a:r>
              <a:rPr lang="en-GB" altLang="en-US" sz="1800" b="1"/>
              <a:t> would reassert the wider structure within which labelling and criminalising takes place. What do you think?</a:t>
            </a:r>
          </a:p>
          <a:p>
            <a:pPr>
              <a:lnSpc>
                <a:spcPct val="80000"/>
              </a:lnSpc>
              <a:buFontTx/>
              <a:buNone/>
            </a:pPr>
            <a:r>
              <a:rPr lang="en-GB" altLang="en-US" sz="1600"/>
              <a:t> </a:t>
            </a:r>
          </a:p>
        </p:txBody>
      </p:sp>
      <p:sp>
        <p:nvSpPr>
          <p:cNvPr id="16393" name="AutoShape 9">
            <a:extLst>
              <a:ext uri="{FF2B5EF4-FFF2-40B4-BE49-F238E27FC236}">
                <a16:creationId xmlns:a16="http://schemas.microsoft.com/office/drawing/2014/main" id="{563C09DC-DF8E-3CAD-186C-1B28E50B5396}"/>
              </a:ext>
            </a:extLst>
          </p:cNvPr>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6403" name="Picture 19">
            <a:extLst>
              <a:ext uri="{FF2B5EF4-FFF2-40B4-BE49-F238E27FC236}">
                <a16:creationId xmlns:a16="http://schemas.microsoft.com/office/drawing/2014/main" id="{5409A0A7-33D7-0454-64BA-04C035330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508500"/>
            <a:ext cx="1611313" cy="234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17" dur="500"/>
                                        <p:tgtEl>
                                          <p:spTgt spid="163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2"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C6ADDDC-290F-CA7A-49DB-4E3F75C8EABF}"/>
              </a:ext>
            </a:extLst>
          </p:cNvPr>
          <p:cNvSpPr>
            <a:spLocks noGrp="1" noChangeArrowheads="1"/>
          </p:cNvSpPr>
          <p:nvPr>
            <p:ph type="title"/>
          </p:nvPr>
        </p:nvSpPr>
        <p:spPr>
          <a:xfrm>
            <a:off x="468313" y="-315913"/>
            <a:ext cx="8229600" cy="1143001"/>
          </a:xfrm>
        </p:spPr>
        <p:txBody>
          <a:bodyPr/>
          <a:lstStyle/>
          <a:p>
            <a:r>
              <a:rPr lang="en-GB" altLang="en-US" b="1"/>
              <a:t>Moral Panics</a:t>
            </a:r>
          </a:p>
        </p:txBody>
      </p:sp>
      <p:sp>
        <p:nvSpPr>
          <p:cNvPr id="17411" name="Rectangle 3">
            <a:extLst>
              <a:ext uri="{FF2B5EF4-FFF2-40B4-BE49-F238E27FC236}">
                <a16:creationId xmlns:a16="http://schemas.microsoft.com/office/drawing/2014/main" id="{C56CAF1E-A61B-C444-2F01-C791E5B05A37}"/>
              </a:ext>
            </a:extLst>
          </p:cNvPr>
          <p:cNvSpPr>
            <a:spLocks noGrp="1" noChangeArrowheads="1"/>
          </p:cNvSpPr>
          <p:nvPr>
            <p:ph type="body" idx="1"/>
          </p:nvPr>
        </p:nvSpPr>
        <p:spPr>
          <a:xfrm>
            <a:off x="0" y="549275"/>
            <a:ext cx="8229600" cy="4495800"/>
          </a:xfrm>
        </p:spPr>
        <p:txBody>
          <a:bodyPr/>
          <a:lstStyle/>
          <a:p>
            <a:pPr>
              <a:buFontTx/>
              <a:buNone/>
            </a:pPr>
            <a:r>
              <a:rPr lang="en-GB" altLang="en-US" sz="2000" b="1"/>
              <a:t>     </a:t>
            </a:r>
            <a:r>
              <a:rPr lang="en-GB" altLang="en-US" sz="1800" b="1"/>
              <a:t>The media used the case of James Bulger to symbolise all that was wrong with Britain. As Bradley points out, </a:t>
            </a:r>
            <a:r>
              <a:rPr lang="en-GB" altLang="en-US" sz="1800" b="1" i="1"/>
              <a:t>‘as the media pursued each new sub-plot of the courtroom saga, it issued another little moral message to the nation to take on board: ‘it’s an evil world  and we</a:t>
            </a:r>
            <a:r>
              <a:rPr lang="en-GB" altLang="en-US" sz="1800" b="1"/>
              <a:t> </a:t>
            </a:r>
            <a:r>
              <a:rPr lang="en-GB" altLang="en-US" sz="1800" b="1" i="1"/>
              <a:t>need strict rules.’</a:t>
            </a:r>
            <a:r>
              <a:rPr lang="en-GB" altLang="en-US" sz="1800" b="1"/>
              <a:t> (Bradley 1994).  Rational explanations for why the crime occurred were not the concern of the press, rather they chose to focus attention on the differences between innocence and evil. Bradley sites the </a:t>
            </a:r>
            <a:r>
              <a:rPr lang="en-GB" altLang="en-US" sz="1800" b="1" i="1"/>
              <a:t>Times</a:t>
            </a:r>
            <a:r>
              <a:rPr lang="en-GB" altLang="en-US" sz="1800" b="1"/>
              <a:t> as an example of this; they used the opportunity (often using the language of Criminology: </a:t>
            </a:r>
            <a:r>
              <a:rPr lang="en-GB" altLang="en-US" sz="1800" b="1" i="1"/>
              <a:t>‘</a:t>
            </a:r>
            <a:r>
              <a:rPr lang="en-GB" altLang="en-US" sz="1800" b="1"/>
              <a:t>moral evil, the</a:t>
            </a:r>
            <a:r>
              <a:rPr lang="en-GB" altLang="en-US" sz="1800" b="1" i="1"/>
              <a:t> </a:t>
            </a:r>
            <a:r>
              <a:rPr lang="en-GB" altLang="en-US" sz="1800" b="1"/>
              <a:t>choice of vice over virtue’) to</a:t>
            </a:r>
            <a:r>
              <a:rPr lang="en-GB" altLang="en-US" sz="1800" b="1" i="1"/>
              <a:t> ‘restore the notions of pure innocence (little James) and born evil (his killers) in a way that few were prepared to question.’ </a:t>
            </a:r>
            <a:r>
              <a:rPr lang="en-GB" altLang="en-US" sz="1800" b="1"/>
              <a:t>(Bradley 1994)</a:t>
            </a:r>
          </a:p>
          <a:p>
            <a:pPr>
              <a:buFontTx/>
              <a:buNone/>
            </a:pPr>
            <a:r>
              <a:rPr lang="en-GB" altLang="en-US" sz="1800" b="1"/>
              <a:t>     And this had political repercussions; Tory Home Secretary Michael Howard illegally attempted to intervene to increase the tariff passed on Jamie Bulger’s killers, and not for the last time, Tony Blair successfully identified with this public mood, promising a new Britain where such criminals would not prevail. A few years later New Labour won the 1997 General Election, due </a:t>
            </a:r>
          </a:p>
          <a:p>
            <a:pPr>
              <a:buFontTx/>
              <a:buNone/>
            </a:pPr>
            <a:r>
              <a:rPr lang="en-GB" altLang="en-US" sz="1800" b="1"/>
              <a:t>     at least in part to Blair’s ability  </a:t>
            </a:r>
          </a:p>
          <a:p>
            <a:pPr>
              <a:buFontTx/>
              <a:buNone/>
            </a:pPr>
            <a:r>
              <a:rPr lang="en-GB" altLang="en-US" sz="1800" b="1"/>
              <a:t>     to ally himself with this moral panic.</a:t>
            </a:r>
          </a:p>
          <a:p>
            <a:endParaRPr lang="en-GB" altLang="en-US" sz="1800" b="1"/>
          </a:p>
        </p:txBody>
      </p:sp>
      <p:sp>
        <p:nvSpPr>
          <p:cNvPr id="17430" name="Rectangle 22">
            <a:extLst>
              <a:ext uri="{FF2B5EF4-FFF2-40B4-BE49-F238E27FC236}">
                <a16:creationId xmlns:a16="http://schemas.microsoft.com/office/drawing/2014/main" id="{C26A5FA1-CFCC-295D-3DC6-ED6483EA32D5}"/>
              </a:ext>
            </a:extLst>
          </p:cNvPr>
          <p:cNvSpPr>
            <a:spLocks noChangeArrowheads="1"/>
          </p:cNvSpPr>
          <p:nvPr/>
        </p:nvSpPr>
        <p:spPr bwMode="auto">
          <a:xfrm>
            <a:off x="395288" y="1700213"/>
            <a:ext cx="795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ClrTx/>
              <a:buFontTx/>
              <a:buNone/>
            </a:pPr>
            <a:r>
              <a:rPr lang="en-GB" altLang="en-US" sz="1000"/>
              <a:t> </a:t>
            </a:r>
          </a:p>
        </p:txBody>
      </p:sp>
      <p:pic>
        <p:nvPicPr>
          <p:cNvPr id="17432" name="Picture 24">
            <a:extLst>
              <a:ext uri="{FF2B5EF4-FFF2-40B4-BE49-F238E27FC236}">
                <a16:creationId xmlns:a16="http://schemas.microsoft.com/office/drawing/2014/main" id="{8B48F0C2-32A9-69FF-6153-8073AD5AF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86388"/>
            <a:ext cx="2592388" cy="1471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3C3312F-EE15-D6BA-4E6B-61ABBD2460F0}"/>
              </a:ext>
            </a:extLst>
          </p:cNvPr>
          <p:cNvSpPr>
            <a:spLocks noGrp="1" noChangeArrowheads="1"/>
          </p:cNvSpPr>
          <p:nvPr>
            <p:ph type="title"/>
          </p:nvPr>
        </p:nvSpPr>
        <p:spPr/>
        <p:txBody>
          <a:bodyPr/>
          <a:lstStyle/>
          <a:p>
            <a:r>
              <a:rPr lang="en-GB" altLang="en-US" b="1"/>
              <a:t>Contemporary Research</a:t>
            </a:r>
          </a:p>
        </p:txBody>
      </p:sp>
      <p:sp>
        <p:nvSpPr>
          <p:cNvPr id="25603" name="Rectangle 3">
            <a:extLst>
              <a:ext uri="{FF2B5EF4-FFF2-40B4-BE49-F238E27FC236}">
                <a16:creationId xmlns:a16="http://schemas.microsoft.com/office/drawing/2014/main" id="{5DE9D13C-3CC0-7163-FD57-3F5C4CB3E468}"/>
              </a:ext>
            </a:extLst>
          </p:cNvPr>
          <p:cNvSpPr>
            <a:spLocks noGrp="1" noChangeArrowheads="1"/>
          </p:cNvSpPr>
          <p:nvPr>
            <p:ph type="body" idx="1"/>
          </p:nvPr>
        </p:nvSpPr>
        <p:spPr>
          <a:xfrm>
            <a:off x="468313" y="1268413"/>
            <a:ext cx="8229600" cy="4495800"/>
          </a:xfrm>
        </p:spPr>
        <p:txBody>
          <a:bodyPr/>
          <a:lstStyle/>
          <a:p>
            <a:r>
              <a:rPr lang="en-GB" altLang="en-US" sz="1800" b="1"/>
              <a:t>The charity NACRO ( National Association for the Care and Resettlement of Offenders) suggests in a recent report (2008) that the police criminalise young to hit arrest targets set by the government. </a:t>
            </a:r>
          </a:p>
          <a:p>
            <a:r>
              <a:rPr lang="en-GB" altLang="en-US" sz="1800" b="1"/>
              <a:t>Police figures suggest reported minor offences by young people soared by 38.9% from 2003-96, while serious offences rose by 19%. </a:t>
            </a:r>
          </a:p>
          <a:p>
            <a:r>
              <a:rPr lang="en-GB" altLang="en-US" sz="1800" b="1"/>
              <a:t>But NACRO says this rise has more top do with police criminalising minor teenage misdemeanours – previously they would have been dealt with by an informal ticking off. </a:t>
            </a:r>
          </a:p>
          <a:p>
            <a:r>
              <a:rPr lang="en-GB" altLang="en-US" sz="1800" b="1"/>
              <a:t>The charity says that police, under pressure to improve clear-up rates, are dealing with more teenagers through the criminal justice system. </a:t>
            </a:r>
          </a:p>
          <a:p>
            <a:r>
              <a:rPr lang="en-GB" altLang="en-US" sz="1800" b="1"/>
              <a:t>NACRO argues that, using data from the police and other sources suggest youth crime has been stable since 2003.</a:t>
            </a:r>
          </a:p>
        </p:txBody>
      </p:sp>
      <p:pic>
        <p:nvPicPr>
          <p:cNvPr id="25605" name="Picture 5">
            <a:extLst>
              <a:ext uri="{FF2B5EF4-FFF2-40B4-BE49-F238E27FC236}">
                <a16:creationId xmlns:a16="http://schemas.microsoft.com/office/drawing/2014/main" id="{5934ED2B-BFA4-1330-D864-675F9FEA0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581525"/>
            <a:ext cx="1638300" cy="215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9A927034-BF44-D6D5-6FB2-796674EC26D5}"/>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FontTx/>
              <a:buNone/>
            </a:pPr>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pPr>
              <a:spcBef>
                <a:spcPct val="0"/>
              </a:spcBef>
              <a:buClrTx/>
              <a:buFontTx/>
              <a:buNone/>
            </a:pPr>
            <a:endParaRPr lang="en-GB" altLang="en-US" sz="2400">
              <a:cs typeface="Arial" panose="020B0604020202020204" pitchFamily="34" charset="0"/>
            </a:endParaRPr>
          </a:p>
          <a:p>
            <a:pPr>
              <a:spcBef>
                <a:spcPct val="0"/>
              </a:spcBef>
              <a:buClrTx/>
              <a:buFontTx/>
              <a:buNone/>
            </a:pPr>
            <a:endParaRPr lang="en-GB" altLang="en-US" sz="2400">
              <a:cs typeface="Arial" panose="020B0604020202020204" pitchFamily="34" charset="0"/>
            </a:endParaRPr>
          </a:p>
          <a:p>
            <a:pPr>
              <a:spcBef>
                <a:spcPct val="0"/>
              </a:spcBef>
              <a:buClrTx/>
              <a:buFontTx/>
              <a:buNone/>
            </a:pPr>
            <a:endParaRPr lang="en-GB" altLang="en-US" sz="2400">
              <a:cs typeface="Arial" panose="020B0604020202020204" pitchFamily="34" charset="0"/>
            </a:endParaRPr>
          </a:p>
          <a:p>
            <a:pPr>
              <a:spcBef>
                <a:spcPct val="0"/>
              </a:spcBef>
              <a:buClrTx/>
              <a:buFontTx/>
              <a:buNone/>
            </a:pPr>
            <a:endParaRPr lang="en-GB" altLang="en-US" sz="2400">
              <a:cs typeface="Arial" panose="020B0604020202020204" pitchFamily="34" charset="0"/>
            </a:endParaRPr>
          </a:p>
          <a:p>
            <a:pPr>
              <a:spcBef>
                <a:spcPct val="0"/>
              </a:spcBef>
              <a:buClrTx/>
              <a:buFontTx/>
              <a:buNone/>
            </a:pPr>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17EFAF7-1C58-645A-E2EE-8BF69035BAA7}"/>
              </a:ext>
            </a:extLst>
          </p:cNvPr>
          <p:cNvSpPr>
            <a:spLocks noGrp="1" noChangeArrowheads="1"/>
          </p:cNvSpPr>
          <p:nvPr>
            <p:ph type="title"/>
          </p:nvPr>
        </p:nvSpPr>
        <p:spPr>
          <a:xfrm>
            <a:off x="323850" y="2852738"/>
            <a:ext cx="8229600" cy="1143000"/>
          </a:xfrm>
        </p:spPr>
        <p:txBody>
          <a:bodyPr/>
          <a:lstStyle/>
          <a:p>
            <a:r>
              <a:rPr lang="en-GB" altLang="en-US" sz="4000" b="1"/>
              <a:t> </a:t>
            </a:r>
            <a:br>
              <a:rPr lang="en-GB" altLang="en-US" sz="4000" b="1"/>
            </a:br>
            <a:br>
              <a:rPr lang="en-GB" altLang="en-US" sz="4000" b="1"/>
            </a:br>
            <a:br>
              <a:rPr lang="en-GB" altLang="en-US" sz="4000" b="1"/>
            </a:br>
            <a:br>
              <a:rPr lang="en-GB" altLang="en-US" sz="4000" b="1"/>
            </a:br>
            <a:br>
              <a:rPr lang="en-GB" altLang="en-US" sz="4000" b="1"/>
            </a:br>
            <a:endParaRPr lang="en-GB" altLang="en-US" sz="4000" b="1"/>
          </a:p>
        </p:txBody>
      </p:sp>
      <p:sp>
        <p:nvSpPr>
          <p:cNvPr id="21507" name="Rectangle 3">
            <a:extLst>
              <a:ext uri="{FF2B5EF4-FFF2-40B4-BE49-F238E27FC236}">
                <a16:creationId xmlns:a16="http://schemas.microsoft.com/office/drawing/2014/main" id="{4EAFEC54-4FFB-9053-37FB-5FDE4BDCF8BE}"/>
              </a:ext>
            </a:extLst>
          </p:cNvPr>
          <p:cNvSpPr>
            <a:spLocks noGrp="1" noChangeArrowheads="1"/>
          </p:cNvSpPr>
          <p:nvPr>
            <p:ph type="body" idx="1"/>
          </p:nvPr>
        </p:nvSpPr>
        <p:spPr>
          <a:xfrm>
            <a:off x="0" y="188913"/>
            <a:ext cx="8229600" cy="4495800"/>
          </a:xfrm>
        </p:spPr>
        <p:txBody>
          <a:bodyPr/>
          <a:lstStyle/>
          <a:p>
            <a:r>
              <a:rPr lang="en-GB" altLang="en-US" sz="2400" b="1"/>
              <a:t>“If we do not take steps to preserve the purity of blood, the Jew will destroy civilisation by poisoning us all.” </a:t>
            </a:r>
            <a:r>
              <a:rPr lang="en-GB" altLang="en-US" sz="2400" b="1" i="1"/>
              <a:t>(Hitler, 1938)</a:t>
            </a:r>
          </a:p>
          <a:p>
            <a:endParaRPr lang="en-GB" altLang="en-US" sz="2400" b="1"/>
          </a:p>
          <a:p>
            <a:pPr>
              <a:buFontTx/>
              <a:buNone/>
            </a:pPr>
            <a:endParaRPr lang="en-GB" altLang="en-US" sz="2400" b="1"/>
          </a:p>
          <a:p>
            <a:r>
              <a:rPr lang="en-GB" altLang="en-US" sz="2400" b="1"/>
              <a:t>“Surely if the human race is</a:t>
            </a:r>
          </a:p>
          <a:p>
            <a:pPr>
              <a:buFontTx/>
              <a:buNone/>
            </a:pPr>
            <a:r>
              <a:rPr lang="en-GB" altLang="en-US" sz="2400" b="1"/>
              <a:t>    under threat, it is  reasonable </a:t>
            </a:r>
          </a:p>
          <a:p>
            <a:pPr>
              <a:buFontTx/>
              <a:buNone/>
            </a:pPr>
            <a:r>
              <a:rPr lang="en-GB" altLang="en-US" sz="2400" b="1"/>
              <a:t>    to segregate AIDS victims,</a:t>
            </a:r>
          </a:p>
          <a:p>
            <a:pPr>
              <a:buFontTx/>
              <a:buNone/>
            </a:pPr>
            <a:r>
              <a:rPr lang="en-GB" altLang="en-US" sz="2400" b="1"/>
              <a:t>    otherwise the whole of man-</a:t>
            </a:r>
          </a:p>
          <a:p>
            <a:pPr>
              <a:buFontTx/>
              <a:buNone/>
            </a:pPr>
            <a:r>
              <a:rPr lang="en-GB" altLang="en-US" sz="2400" b="1"/>
              <a:t>    - kind could be engulfed.”</a:t>
            </a:r>
          </a:p>
          <a:p>
            <a:pPr>
              <a:buFontTx/>
              <a:buNone/>
            </a:pPr>
            <a:r>
              <a:rPr lang="en-GB" altLang="en-US" sz="2400" b="1"/>
              <a:t>    </a:t>
            </a:r>
            <a:r>
              <a:rPr lang="en-GB" altLang="en-US" sz="2400" b="1" i="1"/>
              <a:t>(Daily Star, 1988)</a:t>
            </a:r>
          </a:p>
          <a:p>
            <a:endParaRPr lang="en-GB" altLang="en-US" sz="2400" b="1"/>
          </a:p>
          <a:p>
            <a:pPr>
              <a:buFontTx/>
              <a:buNone/>
            </a:pPr>
            <a:endParaRPr lang="en-GB" altLang="en-US" sz="2400" b="1"/>
          </a:p>
          <a:p>
            <a:pPr>
              <a:buFontTx/>
              <a:buNone/>
            </a:pPr>
            <a:endParaRPr lang="en-GB" altLang="en-US" sz="2400" b="1"/>
          </a:p>
        </p:txBody>
      </p:sp>
      <p:pic>
        <p:nvPicPr>
          <p:cNvPr id="21511" name="Picture 7">
            <a:extLst>
              <a:ext uri="{FF2B5EF4-FFF2-40B4-BE49-F238E27FC236}">
                <a16:creationId xmlns:a16="http://schemas.microsoft.com/office/drawing/2014/main" id="{96D31A22-66F5-AF85-58A3-114DA9072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1052513"/>
            <a:ext cx="3989387" cy="561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18929F9-768A-E7BD-4256-92D4CCDE9243}"/>
              </a:ext>
            </a:extLst>
          </p:cNvPr>
          <p:cNvSpPr>
            <a:spLocks noGrp="1" noChangeArrowheads="1"/>
          </p:cNvSpPr>
          <p:nvPr>
            <p:ph type="title"/>
          </p:nvPr>
        </p:nvSpPr>
        <p:spPr/>
        <p:txBody>
          <a:bodyPr/>
          <a:lstStyle/>
          <a:p>
            <a:r>
              <a:rPr lang="en-GB" altLang="en-US" b="1"/>
              <a:t>Moral Panics</a:t>
            </a:r>
          </a:p>
        </p:txBody>
      </p:sp>
      <p:sp>
        <p:nvSpPr>
          <p:cNvPr id="22531" name="Rectangle 3">
            <a:extLst>
              <a:ext uri="{FF2B5EF4-FFF2-40B4-BE49-F238E27FC236}">
                <a16:creationId xmlns:a16="http://schemas.microsoft.com/office/drawing/2014/main" id="{7BB1EFD1-77DE-10FE-2D65-6BF0C3D5DDD6}"/>
              </a:ext>
            </a:extLst>
          </p:cNvPr>
          <p:cNvSpPr>
            <a:spLocks noGrp="1" noChangeArrowheads="1"/>
          </p:cNvSpPr>
          <p:nvPr>
            <p:ph type="body" idx="1"/>
          </p:nvPr>
        </p:nvSpPr>
        <p:spPr>
          <a:xfrm>
            <a:off x="684213" y="1628775"/>
            <a:ext cx="8229600" cy="4495800"/>
          </a:xfrm>
        </p:spPr>
        <p:txBody>
          <a:bodyPr/>
          <a:lstStyle/>
          <a:p>
            <a:r>
              <a:rPr lang="en-GB" altLang="en-US" sz="2800" b="1"/>
              <a:t>“The more comfortable the language of anti-terrorism is to us, the more familiar the terrorist figure who haunts us, the more entrenched that seizure of our political imagination.”   (Fortin)</a:t>
            </a:r>
          </a:p>
        </p:txBody>
      </p:sp>
      <p:pic>
        <p:nvPicPr>
          <p:cNvPr id="22532" name="Picture 4">
            <a:extLst>
              <a:ext uri="{FF2B5EF4-FFF2-40B4-BE49-F238E27FC236}">
                <a16:creationId xmlns:a16="http://schemas.microsoft.com/office/drawing/2014/main" id="{4B67594C-AE83-1994-F3FF-5CAA4AD99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854450"/>
            <a:ext cx="3384550" cy="300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175735C-39D6-9208-07E6-EB6FE441F646}"/>
              </a:ext>
            </a:extLst>
          </p:cNvPr>
          <p:cNvSpPr>
            <a:spLocks noGrp="1" noChangeArrowheads="1"/>
          </p:cNvSpPr>
          <p:nvPr>
            <p:ph type="title"/>
          </p:nvPr>
        </p:nvSpPr>
        <p:spPr/>
        <p:txBody>
          <a:bodyPr/>
          <a:lstStyle/>
          <a:p>
            <a:r>
              <a:rPr lang="en-GB" altLang="en-US" sz="2000" b="1"/>
              <a:t>Cohen’s research was a departure from traditional subcultural theory – his emphasis was on the </a:t>
            </a:r>
            <a:r>
              <a:rPr lang="en-GB" altLang="en-US" sz="2000" b="1" i="1"/>
              <a:t>reaction</a:t>
            </a:r>
            <a:r>
              <a:rPr lang="en-GB" altLang="en-US" sz="2000" b="1"/>
              <a:t> to the disturbances which took place in Clacton, Easter 1964. Cohen’s work deployed a synthesis of </a:t>
            </a:r>
            <a:r>
              <a:rPr lang="en-GB" altLang="en-US" sz="2000" b="1" i="1"/>
              <a:t>structural</a:t>
            </a:r>
            <a:r>
              <a:rPr lang="en-GB" altLang="en-US" sz="2000" b="1"/>
              <a:t> and </a:t>
            </a:r>
            <a:r>
              <a:rPr lang="en-GB" altLang="en-US" sz="2000" b="1" i="1"/>
              <a:t>labelling</a:t>
            </a:r>
            <a:r>
              <a:rPr lang="en-GB" altLang="en-US" sz="2000" b="1"/>
              <a:t> theories.</a:t>
            </a:r>
          </a:p>
        </p:txBody>
      </p:sp>
      <p:sp>
        <p:nvSpPr>
          <p:cNvPr id="6147" name="Rectangle 3">
            <a:extLst>
              <a:ext uri="{FF2B5EF4-FFF2-40B4-BE49-F238E27FC236}">
                <a16:creationId xmlns:a16="http://schemas.microsoft.com/office/drawing/2014/main" id="{C738EAE7-31CA-A252-333C-097C0749BA6E}"/>
              </a:ext>
            </a:extLst>
          </p:cNvPr>
          <p:cNvSpPr>
            <a:spLocks noGrp="1" noChangeArrowheads="1"/>
          </p:cNvSpPr>
          <p:nvPr>
            <p:ph type="body" idx="1"/>
          </p:nvPr>
        </p:nvSpPr>
        <p:spPr/>
        <p:txBody>
          <a:bodyPr/>
          <a:lstStyle/>
          <a:p>
            <a:r>
              <a:rPr lang="en-GB" altLang="en-US" sz="2400"/>
              <a:t>The amount of serious violence had been minimal.</a:t>
            </a:r>
          </a:p>
          <a:p>
            <a:r>
              <a:rPr lang="en-GB" altLang="en-US" sz="2400"/>
              <a:t>Most young people who had gone to the seaside did not identify with either Mods or Rockers.</a:t>
            </a:r>
          </a:p>
          <a:p>
            <a:r>
              <a:rPr lang="en-GB" altLang="en-US" sz="2400"/>
              <a:t>In short, the mass media had painted a distorted picture of events.</a:t>
            </a:r>
          </a:p>
          <a:p>
            <a:r>
              <a:rPr lang="en-GB" altLang="en-US" sz="2400"/>
              <a:t>This set in process a </a:t>
            </a:r>
            <a:r>
              <a:rPr lang="en-GB" altLang="en-US" sz="2400" i="1"/>
              <a:t>‘deviancy amplification spiral.’</a:t>
            </a:r>
            <a:r>
              <a:rPr lang="en-GB" altLang="en-US" sz="2400"/>
              <a:t> As public concern was ratcheted up, the police became sensitised to the phenomena…</a:t>
            </a:r>
          </a:p>
          <a:p>
            <a:endParaRPr lang="en-GB" altLang="en-US" sz="2400"/>
          </a:p>
          <a:p>
            <a:endParaRPr lang="en-GB" altLang="en-US" sz="2400"/>
          </a:p>
          <a:p>
            <a:endParaRPr lang="en-GB" altLang="en-US" sz="2400"/>
          </a:p>
          <a:p>
            <a:endParaRPr lang="en-GB" altLang="en-US" sz="2400"/>
          </a:p>
        </p:txBody>
      </p:sp>
      <p:pic>
        <p:nvPicPr>
          <p:cNvPr id="6155" name="Picture 11">
            <a:hlinkClick r:id="rId3"/>
            <a:extLst>
              <a:ext uri="{FF2B5EF4-FFF2-40B4-BE49-F238E27FC236}">
                <a16:creationId xmlns:a16="http://schemas.microsoft.com/office/drawing/2014/main" id="{2D510FD3-0612-0A3E-3385-4A7112F3E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797425"/>
            <a:ext cx="1400175" cy="193040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a:extLst>
              <a:ext uri="{FF2B5EF4-FFF2-40B4-BE49-F238E27FC236}">
                <a16:creationId xmlns:a16="http://schemas.microsoft.com/office/drawing/2014/main" id="{E00BB71C-7EFA-4F4D-1460-182FE6016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581525"/>
            <a:ext cx="3381375" cy="21018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a:extLst>
              <a:ext uri="{FF2B5EF4-FFF2-40B4-BE49-F238E27FC236}">
                <a16:creationId xmlns:a16="http://schemas.microsoft.com/office/drawing/2014/main" id="{CA65BA59-F3EE-A1BB-191B-1CB6E6F68F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868863"/>
            <a:ext cx="2760663" cy="182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0" dur="500"/>
                                        <p:tgtEl>
                                          <p:spTgt spid="614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55"/>
                                        </p:tgtEl>
                                        <p:attrNameLst>
                                          <p:attrName>style.visibility</p:attrName>
                                        </p:attrNameLst>
                                      </p:cBhvr>
                                      <p:to>
                                        <p:strVal val="visible"/>
                                      </p:to>
                                    </p:set>
                                    <p:anim calcmode="lin" valueType="num">
                                      <p:cBhvr additive="base">
                                        <p:cTn id="25" dur="500" fill="hold"/>
                                        <p:tgtEl>
                                          <p:spTgt spid="6155"/>
                                        </p:tgtEl>
                                        <p:attrNameLst>
                                          <p:attrName>ppt_x</p:attrName>
                                        </p:attrNameLst>
                                      </p:cBhvr>
                                      <p:tavLst>
                                        <p:tav tm="0">
                                          <p:val>
                                            <p:strVal val="#ppt_x"/>
                                          </p:val>
                                        </p:tav>
                                        <p:tav tm="100000">
                                          <p:val>
                                            <p:strVal val="#ppt_x"/>
                                          </p:val>
                                        </p:tav>
                                      </p:tavLst>
                                    </p:anim>
                                    <p:anim calcmode="lin" valueType="num">
                                      <p:cBhvr additive="base">
                                        <p:cTn id="2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59"/>
                                        </p:tgtEl>
                                        <p:attrNameLst>
                                          <p:attrName>style.visibility</p:attrName>
                                        </p:attrNameLst>
                                      </p:cBhvr>
                                      <p:to>
                                        <p:strVal val="visible"/>
                                      </p:to>
                                    </p:set>
                                    <p:anim calcmode="lin" valueType="num">
                                      <p:cBhvr additive="base">
                                        <p:cTn id="31" dur="500" fill="hold"/>
                                        <p:tgtEl>
                                          <p:spTgt spid="6159"/>
                                        </p:tgtEl>
                                        <p:attrNameLst>
                                          <p:attrName>ppt_x</p:attrName>
                                        </p:attrNameLst>
                                      </p:cBhvr>
                                      <p:tavLst>
                                        <p:tav tm="0">
                                          <p:val>
                                            <p:strVal val="#ppt_x"/>
                                          </p:val>
                                        </p:tav>
                                        <p:tav tm="100000">
                                          <p:val>
                                            <p:strVal val="#ppt_x"/>
                                          </p:val>
                                        </p:tav>
                                      </p:tavLst>
                                    </p:anim>
                                    <p:anim calcmode="lin" valueType="num">
                                      <p:cBhvr additive="base">
                                        <p:cTn id="32"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1688F31-7B3C-9667-E3F0-289ABB70CB94}"/>
              </a:ext>
            </a:extLst>
          </p:cNvPr>
          <p:cNvSpPr>
            <a:spLocks noGrp="1" noChangeArrowheads="1"/>
          </p:cNvSpPr>
          <p:nvPr>
            <p:ph type="title"/>
          </p:nvPr>
        </p:nvSpPr>
        <p:spPr/>
        <p:txBody>
          <a:bodyPr/>
          <a:lstStyle/>
          <a:p>
            <a:r>
              <a:rPr lang="en-GB" altLang="en-US" sz="2000" b="1"/>
              <a:t>The police made more arrests, the media reported more deviance, more young people readily identified with the Mods and Rockers…the initial disproportionate response of various state and media control agencies generated </a:t>
            </a:r>
            <a:r>
              <a:rPr lang="en-GB" altLang="en-US" sz="2000" b="1" i="1"/>
              <a:t>more,</a:t>
            </a:r>
            <a:r>
              <a:rPr lang="en-GB" altLang="en-US" sz="2000" b="1"/>
              <a:t> not less ‘deviance.’</a:t>
            </a:r>
          </a:p>
        </p:txBody>
      </p:sp>
      <p:sp>
        <p:nvSpPr>
          <p:cNvPr id="7171" name="Rectangle 3">
            <a:extLst>
              <a:ext uri="{FF2B5EF4-FFF2-40B4-BE49-F238E27FC236}">
                <a16:creationId xmlns:a16="http://schemas.microsoft.com/office/drawing/2014/main" id="{9A9DB9C6-303F-56B4-3F4F-44978DD9D58C}"/>
              </a:ext>
            </a:extLst>
          </p:cNvPr>
          <p:cNvSpPr>
            <a:spLocks noGrp="1" noChangeArrowheads="1"/>
          </p:cNvSpPr>
          <p:nvPr>
            <p:ph type="body" idx="1"/>
          </p:nvPr>
        </p:nvSpPr>
        <p:spPr>
          <a:xfrm>
            <a:off x="468313" y="1916113"/>
            <a:ext cx="8229600" cy="4495800"/>
          </a:xfrm>
        </p:spPr>
        <p:txBody>
          <a:bodyPr/>
          <a:lstStyle/>
          <a:p>
            <a:r>
              <a:rPr lang="en-GB" altLang="en-US" sz="2000" b="1"/>
              <a:t>Cohen went further; the media had created a </a:t>
            </a:r>
            <a:r>
              <a:rPr lang="en-GB" altLang="en-US" sz="2000" b="1" i="1"/>
              <a:t>moral panic; ‘a condition, episode, person or group of persons emerges to become defined  as a threat to societal values and interests.’ These ‘folk devils’ constituted a threat to the prevailing social order. </a:t>
            </a:r>
          </a:p>
          <a:p>
            <a:pPr>
              <a:buFontTx/>
              <a:buNone/>
            </a:pPr>
            <a:endParaRPr lang="en-GB" altLang="en-US" sz="2000" b="1" i="1"/>
          </a:p>
        </p:txBody>
      </p:sp>
      <p:pic>
        <p:nvPicPr>
          <p:cNvPr id="7175" name="Picture 7">
            <a:extLst>
              <a:ext uri="{FF2B5EF4-FFF2-40B4-BE49-F238E27FC236}">
                <a16:creationId xmlns:a16="http://schemas.microsoft.com/office/drawing/2014/main" id="{BBF5F920-8EDE-C56C-0F46-FF7C11EC8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860800"/>
            <a:ext cx="23050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5C6EE239-70F9-42E9-CE3A-25E328C8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860800"/>
            <a:ext cx="23050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2F73680B-FE88-1E58-0E97-42524DBAD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716338"/>
            <a:ext cx="2328863" cy="252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 calcmode="lin" valueType="num">
                                      <p:cBhvr additive="base">
                                        <p:cTn id="10" dur="500" fill="hold"/>
                                        <p:tgtEl>
                                          <p:spTgt spid="7175"/>
                                        </p:tgtEl>
                                        <p:attrNameLst>
                                          <p:attrName>ppt_x</p:attrName>
                                        </p:attrNameLst>
                                      </p:cBhvr>
                                      <p:tavLst>
                                        <p:tav tm="0">
                                          <p:val>
                                            <p:strVal val="#ppt_x"/>
                                          </p:val>
                                        </p:tav>
                                        <p:tav tm="100000">
                                          <p:val>
                                            <p:strVal val="#ppt_x"/>
                                          </p:val>
                                        </p:tav>
                                      </p:tavLst>
                                    </p:anim>
                                    <p:anim calcmode="lin" valueType="num">
                                      <p:cBhvr additive="base">
                                        <p:cTn id="11"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177"/>
                                        </p:tgtEl>
                                        <p:attrNameLst>
                                          <p:attrName>style.visibility</p:attrName>
                                        </p:attrNameLst>
                                      </p:cBhvr>
                                      <p:to>
                                        <p:strVal val="visible"/>
                                      </p:to>
                                    </p:set>
                                    <p:anim calcmode="lin" valueType="num">
                                      <p:cBhvr additive="base">
                                        <p:cTn id="16" dur="500" fill="hold"/>
                                        <p:tgtEl>
                                          <p:spTgt spid="7177"/>
                                        </p:tgtEl>
                                        <p:attrNameLst>
                                          <p:attrName>ppt_x</p:attrName>
                                        </p:attrNameLst>
                                      </p:cBhvr>
                                      <p:tavLst>
                                        <p:tav tm="0">
                                          <p:val>
                                            <p:strVal val="#ppt_x"/>
                                          </p:val>
                                        </p:tav>
                                        <p:tav tm="100000">
                                          <p:val>
                                            <p:strVal val="#ppt_x"/>
                                          </p:val>
                                        </p:tav>
                                      </p:tavLst>
                                    </p:anim>
                                    <p:anim calcmode="lin" valueType="num">
                                      <p:cBhvr additive="base">
                                        <p:cTn id="17"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179"/>
                                        </p:tgtEl>
                                        <p:attrNameLst>
                                          <p:attrName>style.visibility</p:attrName>
                                        </p:attrNameLst>
                                      </p:cBhvr>
                                      <p:to>
                                        <p:strVal val="visible"/>
                                      </p:to>
                                    </p:set>
                                    <p:animEffect transition="in" filter="blinds(vertical)">
                                      <p:cBhvr>
                                        <p:cTn id="2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5C6D3C3-736C-A72E-E882-2FAD6402B455}"/>
              </a:ext>
            </a:extLst>
          </p:cNvPr>
          <p:cNvSpPr>
            <a:spLocks noGrp="1" noChangeArrowheads="1"/>
          </p:cNvSpPr>
          <p:nvPr>
            <p:ph type="title"/>
          </p:nvPr>
        </p:nvSpPr>
        <p:spPr>
          <a:xfrm>
            <a:off x="468313" y="0"/>
            <a:ext cx="8229600" cy="1143000"/>
          </a:xfrm>
        </p:spPr>
        <p:txBody>
          <a:bodyPr/>
          <a:lstStyle/>
          <a:p>
            <a:r>
              <a:rPr lang="en-GB" altLang="en-US"/>
              <a:t> Deviancy Amplification Spiral</a:t>
            </a:r>
          </a:p>
        </p:txBody>
      </p:sp>
      <p:sp>
        <p:nvSpPr>
          <p:cNvPr id="8195" name="Rectangle 3">
            <a:extLst>
              <a:ext uri="{FF2B5EF4-FFF2-40B4-BE49-F238E27FC236}">
                <a16:creationId xmlns:a16="http://schemas.microsoft.com/office/drawing/2014/main" id="{4D0DE408-81CA-1816-E7EF-C04AA57B100C}"/>
              </a:ext>
            </a:extLst>
          </p:cNvPr>
          <p:cNvSpPr>
            <a:spLocks noGrp="1" noChangeArrowheads="1"/>
          </p:cNvSpPr>
          <p:nvPr>
            <p:ph type="body" idx="1"/>
          </p:nvPr>
        </p:nvSpPr>
        <p:spPr>
          <a:xfrm>
            <a:off x="468313" y="1196975"/>
            <a:ext cx="8229600" cy="4495800"/>
          </a:xfrm>
        </p:spPr>
        <p:txBody>
          <a:bodyPr/>
          <a:lstStyle/>
          <a:p>
            <a:pPr>
              <a:buFontTx/>
              <a:buNone/>
            </a:pPr>
            <a:r>
              <a:rPr lang="en-GB" altLang="en-US" b="1"/>
              <a:t> </a:t>
            </a:r>
            <a:r>
              <a:rPr lang="en-GB" altLang="en-US" sz="2000" b="1"/>
              <a:t>* ‘Law and public opinion stipulate that there are many ideas and opinions which are to be condemned as outside the pale of consensus.’  (Fowler, 1991)</a:t>
            </a:r>
          </a:p>
          <a:p>
            <a:pPr>
              <a:buFontTx/>
              <a:buNone/>
            </a:pPr>
            <a:r>
              <a:rPr lang="en-GB" altLang="en-US" sz="2000" b="1"/>
              <a:t> * </a:t>
            </a:r>
            <a:r>
              <a:rPr lang="en-GB" altLang="en-US" sz="2000" b="1" i="1" u="sng"/>
              <a:t>‘Deviancy amplification’</a:t>
            </a:r>
            <a:r>
              <a:rPr lang="en-GB" altLang="en-US" sz="2000" b="1"/>
              <a:t> – Selective attention of crime control agencies, news and public concern on particular aspects of perceived </a:t>
            </a:r>
            <a:r>
              <a:rPr lang="en-GB" altLang="en-US" sz="2000" b="1" i="1"/>
              <a:t>and</a:t>
            </a:r>
            <a:r>
              <a:rPr lang="en-GB" altLang="en-US" sz="2000" b="1"/>
              <a:t> real increases in deviance = MORAL PANIC!!</a:t>
            </a:r>
          </a:p>
          <a:p>
            <a:pPr>
              <a:buFontTx/>
              <a:buNone/>
            </a:pPr>
            <a:r>
              <a:rPr lang="en-GB" altLang="en-US" b="1"/>
              <a:t>                                        </a:t>
            </a:r>
          </a:p>
          <a:p>
            <a:pPr>
              <a:buFontTx/>
              <a:buNone/>
            </a:pPr>
            <a:endParaRPr lang="en-GB" altLang="en-US" b="1"/>
          </a:p>
          <a:p>
            <a:pPr>
              <a:buFontTx/>
              <a:buNone/>
            </a:pPr>
            <a:r>
              <a:rPr lang="en-GB" altLang="en-US"/>
              <a:t>                                    </a:t>
            </a:r>
          </a:p>
        </p:txBody>
      </p:sp>
      <p:pic>
        <p:nvPicPr>
          <p:cNvPr id="8197" name="Picture 5">
            <a:extLst>
              <a:ext uri="{FF2B5EF4-FFF2-40B4-BE49-F238E27FC236}">
                <a16:creationId xmlns:a16="http://schemas.microsoft.com/office/drawing/2014/main" id="{D62023D7-CD0C-3633-C5EE-E2767FA53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535363"/>
            <a:ext cx="4752975" cy="320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500" fill="hold"/>
                                        <p:tgtEl>
                                          <p:spTgt spid="8197"/>
                                        </p:tgtEl>
                                        <p:attrNameLst>
                                          <p:attrName>ppt_x</p:attrName>
                                        </p:attrNameLst>
                                      </p:cBhvr>
                                      <p:tavLst>
                                        <p:tav tm="0">
                                          <p:val>
                                            <p:strVal val="#ppt_x"/>
                                          </p:val>
                                        </p:tav>
                                        <p:tav tm="100000">
                                          <p:val>
                                            <p:strVal val="#ppt_x"/>
                                          </p:val>
                                        </p:tav>
                                      </p:tavLst>
                                    </p:anim>
                                    <p:anim calcmode="lin" valueType="num">
                                      <p:cBhvr additive="base">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a:extLst>
              <a:ext uri="{FF2B5EF4-FFF2-40B4-BE49-F238E27FC236}">
                <a16:creationId xmlns:a16="http://schemas.microsoft.com/office/drawing/2014/main" id="{E241CC2E-D8B0-0042-6CF2-134A6D1C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790950"/>
            <a:ext cx="2649538" cy="2627313"/>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a:extLst>
              <a:ext uri="{FF2B5EF4-FFF2-40B4-BE49-F238E27FC236}">
                <a16:creationId xmlns:a16="http://schemas.microsoft.com/office/drawing/2014/main" id="{4068F90F-16B4-5C66-2C81-E2F9BD82D41B}"/>
              </a:ext>
            </a:extLst>
          </p:cNvPr>
          <p:cNvSpPr>
            <a:spLocks noGrp="1" noChangeArrowheads="1"/>
          </p:cNvSpPr>
          <p:nvPr>
            <p:ph type="title"/>
          </p:nvPr>
        </p:nvSpPr>
        <p:spPr/>
        <p:txBody>
          <a:bodyPr/>
          <a:lstStyle/>
          <a:p>
            <a:r>
              <a:rPr lang="en-GB" altLang="en-US"/>
              <a:t>Moral Panics and Social Control</a:t>
            </a:r>
          </a:p>
        </p:txBody>
      </p:sp>
      <p:sp>
        <p:nvSpPr>
          <p:cNvPr id="9219" name="Rectangle 3">
            <a:extLst>
              <a:ext uri="{FF2B5EF4-FFF2-40B4-BE49-F238E27FC236}">
                <a16:creationId xmlns:a16="http://schemas.microsoft.com/office/drawing/2014/main" id="{53EF0C8F-9E03-18C4-CCA3-CF2980645CC4}"/>
              </a:ext>
            </a:extLst>
          </p:cNvPr>
          <p:cNvSpPr>
            <a:spLocks noGrp="1" noChangeArrowheads="1"/>
          </p:cNvSpPr>
          <p:nvPr>
            <p:ph type="body" idx="1"/>
          </p:nvPr>
        </p:nvSpPr>
        <p:spPr/>
        <p:txBody>
          <a:bodyPr/>
          <a:lstStyle/>
          <a:p>
            <a:r>
              <a:rPr lang="en-GB" altLang="en-US" sz="2000" b="1" i="1"/>
              <a:t>Identification of a subversive minority</a:t>
            </a:r>
          </a:p>
          <a:p>
            <a:r>
              <a:rPr lang="en-GB" altLang="en-US" sz="2000" b="1" i="1"/>
              <a:t>Simplification of cause</a:t>
            </a:r>
          </a:p>
          <a:p>
            <a:r>
              <a:rPr lang="en-GB" altLang="en-US" sz="2000" b="1" i="1"/>
              <a:t>Stigmatisation of those involved</a:t>
            </a:r>
          </a:p>
          <a:p>
            <a:r>
              <a:rPr lang="en-GB" altLang="en-US" sz="2000" b="1" i="1"/>
              <a:t>Stirring of public indignation</a:t>
            </a:r>
          </a:p>
          <a:p>
            <a:r>
              <a:rPr lang="en-GB" altLang="en-US" sz="2000" b="1" i="1"/>
              <a:t>Stamping down hard</a:t>
            </a:r>
            <a:r>
              <a:rPr lang="en-GB" altLang="en-US" sz="2000" b="1"/>
              <a:t>. (Adapted from Muncie, 1987).</a:t>
            </a:r>
          </a:p>
          <a:p>
            <a:endParaRPr lang="en-GB" altLang="en-US" sz="2000" b="1"/>
          </a:p>
        </p:txBody>
      </p:sp>
      <p:pic>
        <p:nvPicPr>
          <p:cNvPr id="9229" name="Picture 13">
            <a:extLst>
              <a:ext uri="{FF2B5EF4-FFF2-40B4-BE49-F238E27FC236}">
                <a16:creationId xmlns:a16="http://schemas.microsoft.com/office/drawing/2014/main" id="{AF03BFE4-4CDF-496F-10E5-3A4124091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44900"/>
            <a:ext cx="2808287" cy="2808288"/>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a:extLst>
              <a:ext uri="{FF2B5EF4-FFF2-40B4-BE49-F238E27FC236}">
                <a16:creationId xmlns:a16="http://schemas.microsoft.com/office/drawing/2014/main" id="{95E87F57-DC2D-4C3B-E0DA-F103EE8B7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3500438"/>
            <a:ext cx="2090738" cy="293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27" dur="500"/>
                                        <p:tgtEl>
                                          <p:spTgt spid="92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checkerboard(across)">
                                      <p:cBhvr>
                                        <p:cTn id="32" dur="500"/>
                                        <p:tgtEl>
                                          <p:spTgt spid="921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diamond(in)">
                                      <p:cBhvr>
                                        <p:cTn id="37"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12C0CE7-3260-00D7-EEBC-2513CAD726E2}"/>
              </a:ext>
            </a:extLst>
          </p:cNvPr>
          <p:cNvSpPr>
            <a:spLocks noGrp="1" noChangeArrowheads="1"/>
          </p:cNvSpPr>
          <p:nvPr>
            <p:ph type="title"/>
          </p:nvPr>
        </p:nvSpPr>
        <p:spPr/>
        <p:txBody>
          <a:bodyPr/>
          <a:lstStyle/>
          <a:p>
            <a:r>
              <a:rPr lang="en-GB" altLang="en-US" sz="2400"/>
              <a:t>So, ‘the</a:t>
            </a:r>
            <a:r>
              <a:rPr lang="en-GB" altLang="en-US"/>
              <a:t> </a:t>
            </a:r>
            <a:r>
              <a:rPr lang="en-GB" altLang="en-US" sz="2400"/>
              <a:t>media, wittingly or</a:t>
            </a:r>
            <a:r>
              <a:rPr lang="en-GB" altLang="en-US"/>
              <a:t> </a:t>
            </a:r>
            <a:r>
              <a:rPr lang="en-GB" altLang="en-US" sz="2400"/>
              <a:t>unwittingly, reproduce the definitions of the powerful.’ (Eldridge, 1997)</a:t>
            </a:r>
          </a:p>
        </p:txBody>
      </p:sp>
      <p:sp>
        <p:nvSpPr>
          <p:cNvPr id="12291" name="Rectangle 3">
            <a:extLst>
              <a:ext uri="{FF2B5EF4-FFF2-40B4-BE49-F238E27FC236}">
                <a16:creationId xmlns:a16="http://schemas.microsoft.com/office/drawing/2014/main" id="{7729D3FF-0BBB-5954-08FA-3EC5E21DA6C2}"/>
              </a:ext>
            </a:extLst>
          </p:cNvPr>
          <p:cNvSpPr>
            <a:spLocks noGrp="1" noChangeArrowheads="1"/>
          </p:cNvSpPr>
          <p:nvPr>
            <p:ph type="body" idx="1"/>
          </p:nvPr>
        </p:nvSpPr>
        <p:spPr/>
        <p:txBody>
          <a:bodyPr/>
          <a:lstStyle/>
          <a:p>
            <a:r>
              <a:rPr lang="en-GB" altLang="en-US"/>
              <a:t>‘</a:t>
            </a:r>
            <a:r>
              <a:rPr lang="en-GB" altLang="en-US" sz="2400"/>
              <a:t>More moral panics will be generated and other, as yet nameless folk devils will be created. This is not because such developments have an inexorable inner logic, but because our society as presently structured will continue to generate problems for some of its members…and then condemn whatever solution these groups find.’ (Cohen, 1987)</a:t>
            </a:r>
          </a:p>
          <a:p>
            <a:endParaRPr lang="en-GB" altLang="en-US"/>
          </a:p>
        </p:txBody>
      </p:sp>
      <p:pic>
        <p:nvPicPr>
          <p:cNvPr id="12293" name="Picture 5">
            <a:extLst>
              <a:ext uri="{FF2B5EF4-FFF2-40B4-BE49-F238E27FC236}">
                <a16:creationId xmlns:a16="http://schemas.microsoft.com/office/drawing/2014/main" id="{A79D3672-5D53-8C50-4381-CBE2148E8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149725"/>
            <a:ext cx="1909762"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E37C245E-C297-F86A-043C-577A9959C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437063"/>
            <a:ext cx="2008187" cy="2208212"/>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9CB77E76-5B1B-04F9-D351-4776DD841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421188"/>
            <a:ext cx="3168650" cy="224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horizontal)">
                                      <p:cBhvr>
                                        <p:cTn id="12" dur="500"/>
                                        <p:tgtEl>
                                          <p:spTgt spid="122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 calcmode="lin" valueType="num">
                                      <p:cBhvr additive="base">
                                        <p:cTn id="1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anim calcmode="lin" valueType="num">
                                      <p:cBhvr additive="base">
                                        <p:cTn id="23" dur="500" fill="hold"/>
                                        <p:tgtEl>
                                          <p:spTgt spid="12293"/>
                                        </p:tgtEl>
                                        <p:attrNameLst>
                                          <p:attrName>ppt_x</p:attrName>
                                        </p:attrNameLst>
                                      </p:cBhvr>
                                      <p:tavLst>
                                        <p:tav tm="0">
                                          <p:val>
                                            <p:strVal val="#ppt_x"/>
                                          </p:val>
                                        </p:tav>
                                        <p:tav tm="100000">
                                          <p:val>
                                            <p:strVal val="#ppt_x"/>
                                          </p:val>
                                        </p:tav>
                                      </p:tavLst>
                                    </p:anim>
                                    <p:anim calcmode="lin" valueType="num">
                                      <p:cBhvr additive="base">
                                        <p:cTn id="2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additive="base">
                                        <p:cTn id="29" dur="500" fill="hold"/>
                                        <p:tgtEl>
                                          <p:spTgt spid="12297"/>
                                        </p:tgtEl>
                                        <p:attrNameLst>
                                          <p:attrName>ppt_x</p:attrName>
                                        </p:attrNameLst>
                                      </p:cBhvr>
                                      <p:tavLst>
                                        <p:tav tm="0">
                                          <p:val>
                                            <p:strVal val="#ppt_x"/>
                                          </p:val>
                                        </p:tav>
                                        <p:tav tm="100000">
                                          <p:val>
                                            <p:strVal val="#ppt_x"/>
                                          </p:val>
                                        </p:tav>
                                      </p:tavLst>
                                    </p:anim>
                                    <p:anim calcmode="lin" valueType="num">
                                      <p:cBhvr additive="base">
                                        <p:cTn id="30"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1"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325C240-6AAE-D2E6-CEF6-F95DB46F6C4E}"/>
              </a:ext>
            </a:extLst>
          </p:cNvPr>
          <p:cNvSpPr>
            <a:spLocks noGrp="1" noChangeArrowheads="1"/>
          </p:cNvSpPr>
          <p:nvPr>
            <p:ph type="title"/>
          </p:nvPr>
        </p:nvSpPr>
        <p:spPr/>
        <p:txBody>
          <a:bodyPr/>
          <a:lstStyle/>
          <a:p>
            <a:r>
              <a:rPr lang="en-GB" altLang="en-US"/>
              <a:t>Stanley Cohen</a:t>
            </a:r>
          </a:p>
        </p:txBody>
      </p:sp>
      <p:sp>
        <p:nvSpPr>
          <p:cNvPr id="13315" name="Rectangle 3">
            <a:extLst>
              <a:ext uri="{FF2B5EF4-FFF2-40B4-BE49-F238E27FC236}">
                <a16:creationId xmlns:a16="http://schemas.microsoft.com/office/drawing/2014/main" id="{D8B3F593-891B-B61F-15C4-98D34C529E76}"/>
              </a:ext>
            </a:extLst>
          </p:cNvPr>
          <p:cNvSpPr>
            <a:spLocks noGrp="1" noChangeArrowheads="1"/>
          </p:cNvSpPr>
          <p:nvPr>
            <p:ph type="body" idx="1"/>
          </p:nvPr>
        </p:nvSpPr>
        <p:spPr/>
        <p:txBody>
          <a:bodyPr/>
          <a:lstStyle/>
          <a:p>
            <a:r>
              <a:rPr lang="en-GB" altLang="en-US" sz="2000" b="1"/>
              <a:t>So, who might these other ‘nameless folk devils’ be?</a:t>
            </a:r>
          </a:p>
          <a:p>
            <a:r>
              <a:rPr lang="en-GB" altLang="en-US" sz="2000" b="1"/>
              <a:t>* Trade Unionists</a:t>
            </a:r>
          </a:p>
          <a:p>
            <a:r>
              <a:rPr lang="en-GB" altLang="en-US" sz="2000" b="1"/>
              <a:t>* Punks</a:t>
            </a:r>
          </a:p>
          <a:p>
            <a:r>
              <a:rPr lang="en-GB" altLang="en-US" sz="2000" b="1"/>
              <a:t>* Black muggers</a:t>
            </a:r>
          </a:p>
          <a:p>
            <a:r>
              <a:rPr lang="en-GB" altLang="en-US" sz="2000" b="1"/>
              <a:t>* Football hooligans</a:t>
            </a:r>
          </a:p>
          <a:p>
            <a:r>
              <a:rPr lang="en-GB" altLang="en-US" sz="2000" b="1"/>
              <a:t>* Ravers</a:t>
            </a:r>
          </a:p>
          <a:p>
            <a:r>
              <a:rPr lang="en-GB" altLang="en-US" sz="2000" b="1"/>
              <a:t>* Goths</a:t>
            </a:r>
          </a:p>
          <a:p>
            <a:r>
              <a:rPr lang="en-GB" altLang="en-US" sz="2000" b="1"/>
              <a:t>* Young Muslims</a:t>
            </a:r>
          </a:p>
          <a:p>
            <a:r>
              <a:rPr lang="en-GB" altLang="en-US" sz="2000" b="1"/>
              <a:t>* ‘NEDS’</a:t>
            </a:r>
          </a:p>
          <a:p>
            <a:r>
              <a:rPr lang="en-GB" altLang="en-US" sz="2000" b="1"/>
              <a:t>* ???</a:t>
            </a:r>
          </a:p>
          <a:p>
            <a:pPr>
              <a:buFontTx/>
              <a:buNone/>
            </a:pPr>
            <a:endParaRPr lang="en-GB" altLang="en-US" sz="2000" b="1"/>
          </a:p>
        </p:txBody>
      </p:sp>
      <p:pic>
        <p:nvPicPr>
          <p:cNvPr id="13323" name="Picture 11">
            <a:extLst>
              <a:ext uri="{FF2B5EF4-FFF2-40B4-BE49-F238E27FC236}">
                <a16:creationId xmlns:a16="http://schemas.microsoft.com/office/drawing/2014/main" id="{899322AB-D36E-EF11-A36B-53112E282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644900"/>
            <a:ext cx="2592387" cy="2487613"/>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a:extLst>
              <a:ext uri="{FF2B5EF4-FFF2-40B4-BE49-F238E27FC236}">
                <a16:creationId xmlns:a16="http://schemas.microsoft.com/office/drawing/2014/main" id="{FAEFA7D6-DB9C-C495-CF06-9B92E66E8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420938"/>
            <a:ext cx="2386012"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7" dur="500"/>
                                        <p:tgtEl>
                                          <p:spTgt spid="133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22" dur="500"/>
                                        <p:tgtEl>
                                          <p:spTgt spid="1331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27" dur="500"/>
                                        <p:tgtEl>
                                          <p:spTgt spid="1331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32" dur="500"/>
                                        <p:tgtEl>
                                          <p:spTgt spid="133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37" dur="500"/>
                                        <p:tgtEl>
                                          <p:spTgt spid="1331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42" dur="500"/>
                                        <p:tgtEl>
                                          <p:spTgt spid="13315">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47" dur="500"/>
                                        <p:tgtEl>
                                          <p:spTgt spid="13315">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3315">
                                            <p:txEl>
                                              <p:pRg st="7" end="7"/>
                                            </p:txEl>
                                          </p:spTgt>
                                        </p:tgtEl>
                                        <p:attrNameLst>
                                          <p:attrName>style.visibility</p:attrName>
                                        </p:attrNameLst>
                                      </p:cBhvr>
                                      <p:to>
                                        <p:strVal val="visible"/>
                                      </p:to>
                                    </p:set>
                                    <p:animEffect transition="in" filter="checkerboard(across)">
                                      <p:cBhvr>
                                        <p:cTn id="52" dur="500"/>
                                        <p:tgtEl>
                                          <p:spTgt spid="13315">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3315">
                                            <p:txEl>
                                              <p:pRg st="8" end="8"/>
                                            </p:txEl>
                                          </p:spTgt>
                                        </p:tgtEl>
                                        <p:attrNameLst>
                                          <p:attrName>style.visibility</p:attrName>
                                        </p:attrNameLst>
                                      </p:cBhvr>
                                      <p:to>
                                        <p:strVal val="visible"/>
                                      </p:to>
                                    </p:set>
                                    <p:animEffect transition="in" filter="checkerboard(across)">
                                      <p:cBhvr>
                                        <p:cTn id="57" dur="500"/>
                                        <p:tgtEl>
                                          <p:spTgt spid="13315">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3315">
                                            <p:txEl>
                                              <p:pRg st="9" end="9"/>
                                            </p:txEl>
                                          </p:spTgt>
                                        </p:tgtEl>
                                        <p:attrNameLst>
                                          <p:attrName>style.visibility</p:attrName>
                                        </p:attrNameLst>
                                      </p:cBhvr>
                                      <p:to>
                                        <p:strVal val="visible"/>
                                      </p:to>
                                    </p:set>
                                    <p:animEffect transition="in" filter="checkerboard(across)">
                                      <p:cBhvr>
                                        <p:cTn id="62" dur="500"/>
                                        <p:tgtEl>
                                          <p:spTgt spid="13315">
                                            <p:txEl>
                                              <p:pRg st="9" end="9"/>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3325"/>
                                        </p:tgtEl>
                                        <p:attrNameLst>
                                          <p:attrName>style.visibility</p:attrName>
                                        </p:attrNameLst>
                                      </p:cBhvr>
                                      <p:to>
                                        <p:strVal val="visible"/>
                                      </p:to>
                                    </p:set>
                                    <p:animEffect transition="in" filter="box(in)">
                                      <p:cBhvr>
                                        <p:cTn id="67" dur="500"/>
                                        <p:tgtEl>
                                          <p:spTgt spid="133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3323"/>
                                        </p:tgtEl>
                                        <p:attrNameLst>
                                          <p:attrName>style.visibility</p:attrName>
                                        </p:attrNameLst>
                                      </p:cBhvr>
                                      <p:to>
                                        <p:strVal val="visible"/>
                                      </p:to>
                                    </p:set>
                                    <p:animEffect transition="in" filter="blinds(horizontal)">
                                      <p:cBhvr>
                                        <p:cTn id="72"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Tx/>
          <a:buFontTx/>
          <a:buChar char="•"/>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Tx/>
          <a:buFontTx/>
          <a:buChar char="•"/>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431</TotalTime>
  <Words>1309</Words>
  <Application>Microsoft Office PowerPoint</Application>
  <PresentationFormat>On-screen Show (4:3)</PresentationFormat>
  <Paragraphs>89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Wingdings</vt:lpstr>
      <vt:lpstr>Mountain Top</vt:lpstr>
      <vt:lpstr>‘Folk Devils and Moral Panics’ –Stanley Cohen</vt:lpstr>
      <vt:lpstr>      </vt:lpstr>
      <vt:lpstr>Moral Panics</vt:lpstr>
      <vt:lpstr>Cohen’s research was a departure from traditional subcultural theory – his emphasis was on the reaction to the disturbances which took place in Clacton, Easter 1964. Cohen’s work deployed a synthesis of structural and labelling theories.</vt:lpstr>
      <vt:lpstr>The police made more arrests, the media reported more deviance, more young people readily identified with the Mods and Rockers…the initial disproportionate response of various state and media control agencies generated more, not less ‘deviance.’</vt:lpstr>
      <vt:lpstr> Deviancy Amplification Spiral</vt:lpstr>
      <vt:lpstr>Moral Panics and Social Control</vt:lpstr>
      <vt:lpstr>So, ‘the media, wittingly or unwittingly, reproduce the definitions of the powerful.’ (Eldridge, 1997)</vt:lpstr>
      <vt:lpstr>Stanley Cohen</vt:lpstr>
      <vt:lpstr>    </vt:lpstr>
      <vt:lpstr>Folk Devils and Moral Panics</vt:lpstr>
      <vt:lpstr>Moral Panics</vt:lpstr>
      <vt:lpstr>Contemporary Research</vt:lpstr>
      <vt:lpstr>PowerPoint Presentation</vt:lpstr>
    </vt:vector>
  </TitlesOfParts>
  <Company>Telford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 Devils and Moral Panics’ –Stanley Cohen</dc:title>
  <dc:creator>mikecowley</dc:creator>
  <cp:lastModifiedBy>Nayan GRIFFITHS</cp:lastModifiedBy>
  <cp:revision>22</cp:revision>
  <dcterms:created xsi:type="dcterms:W3CDTF">2006-03-28T09:22:42Z</dcterms:created>
  <dcterms:modified xsi:type="dcterms:W3CDTF">2023-03-21T14:01:37Z</dcterms:modified>
</cp:coreProperties>
</file>